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63" r:id="rId2"/>
    <p:sldId id="264" r:id="rId3"/>
    <p:sldId id="280" r:id="rId4"/>
    <p:sldId id="292" r:id="rId5"/>
    <p:sldId id="259" r:id="rId6"/>
    <p:sldId id="289" r:id="rId7"/>
    <p:sldId id="293" r:id="rId8"/>
    <p:sldId id="260" r:id="rId9"/>
    <p:sldId id="303" r:id="rId10"/>
    <p:sldId id="275" r:id="rId11"/>
    <p:sldId id="298" r:id="rId12"/>
    <p:sldId id="299" r:id="rId13"/>
    <p:sldId id="301" r:id="rId14"/>
    <p:sldId id="300" r:id="rId15"/>
    <p:sldId id="291" r:id="rId16"/>
    <p:sldId id="290" r:id="rId17"/>
    <p:sldId id="276" r:id="rId18"/>
    <p:sldId id="268" r:id="rId19"/>
    <p:sldId id="277" r:id="rId20"/>
    <p:sldId id="279" r:id="rId21"/>
    <p:sldId id="278" r:id="rId22"/>
    <p:sldId id="270" r:id="rId23"/>
    <p:sldId id="286" r:id="rId24"/>
    <p:sldId id="285" r:id="rId25"/>
    <p:sldId id="281" r:id="rId26"/>
    <p:sldId id="283" r:id="rId27"/>
    <p:sldId id="288" r:id="rId28"/>
    <p:sldId id="261" r:id="rId29"/>
    <p:sldId id="304" r:id="rId30"/>
    <p:sldId id="305" r:id="rId31"/>
    <p:sldId id="262" r:id="rId32"/>
  </p:sldIdLst>
  <p:sldSz cx="18288000" cy="10287000"/>
  <p:notesSz cx="10287000" cy="18288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마켓 산스 TTF Bold" panose="02000000000000000000" pitchFamily="2" charset="-127"/>
      <p:bold r:id="rId38"/>
    </p:embeddedFont>
    <p:embeddedFont>
      <p:font typeface="G마켓 산스 TTF Medium" panose="02000000000000000000" pitchFamily="2" charset="-127"/>
      <p:regular r:id="rId39"/>
    </p:embeddedFont>
    <p:embeddedFont>
      <p:font typeface="나눔고딕" pitchFamily="2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C9"/>
    <a:srgbClr val="13D9E3"/>
    <a:srgbClr val="3030A2"/>
    <a:srgbClr val="50EAF0"/>
    <a:srgbClr val="11C0C9"/>
    <a:srgbClr val="545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fif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F17667-4424-4972-A7B5-A82CEE2988F5}" type="doc">
      <dgm:prSet loTypeId="urn:microsoft.com/office/officeart/2005/8/layout/h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4EBE777A-BD38-4CF5-B023-DD2474DBFA54}">
      <dgm:prSet phldrT="[Text]"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Google </a:t>
          </a:r>
          <a:r>
            <a:rPr lang="en-US" altLang="ko-KR" sz="40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Colab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7522FB1-B9EF-42CD-BB44-53015376C567}" type="parTrans" cxnId="{B9330B74-D4ED-4B9A-A81F-479D4D195429}">
      <dgm:prSet/>
      <dgm:spPr/>
      <dgm:t>
        <a:bodyPr/>
        <a:lstStyle/>
        <a:p>
          <a:pPr latinLnBrk="1"/>
          <a:endParaRPr lang="ko-KR" altLang="en-US" sz="4000"/>
        </a:p>
      </dgm:t>
    </dgm:pt>
    <dgm:pt modelId="{5B0B026A-AE22-45AF-BCE8-50199A5E0265}" type="sibTrans" cxnId="{B9330B74-D4ED-4B9A-A81F-479D4D195429}">
      <dgm:prSet/>
      <dgm:spPr/>
      <dgm:t>
        <a:bodyPr/>
        <a:lstStyle/>
        <a:p>
          <a:pPr latinLnBrk="1"/>
          <a:endParaRPr lang="ko-KR" altLang="en-US" sz="4000"/>
        </a:p>
      </dgm:t>
    </dgm:pt>
    <dgm:pt modelId="{1B5CCB70-273B-439C-81D9-EB8635DC48CB}">
      <dgm:prSet phldrT="[Text]" custT="1"/>
      <dgm:spPr/>
      <dgm:t>
        <a:bodyPr/>
        <a:lstStyle/>
        <a:p>
          <a:pPr latinLnBrk="1"/>
          <a:r>
            <a:rPr lang="ko-KR" altLang="en-US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구글 </a:t>
          </a:r>
          <a:r>
            <a:rPr lang="en-US" altLang="ko-KR" sz="40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Colab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14E11F4-BD37-49F4-B4EA-C1A943EC08FB}" type="parTrans" cxnId="{CF1315BA-C6F7-47EB-B121-DA66D1C4A59C}">
      <dgm:prSet/>
      <dgm:spPr/>
      <dgm:t>
        <a:bodyPr/>
        <a:lstStyle/>
        <a:p>
          <a:pPr latinLnBrk="1"/>
          <a:endParaRPr lang="ko-KR" altLang="en-US" sz="4000"/>
        </a:p>
      </dgm:t>
    </dgm:pt>
    <dgm:pt modelId="{D1BDFFB6-FC23-433E-9490-78BA11A0E81E}" type="sibTrans" cxnId="{CF1315BA-C6F7-47EB-B121-DA66D1C4A59C}">
      <dgm:prSet/>
      <dgm:spPr/>
      <dgm:t>
        <a:bodyPr/>
        <a:lstStyle/>
        <a:p>
          <a:pPr latinLnBrk="1"/>
          <a:endParaRPr lang="ko-KR" altLang="en-US" sz="4000"/>
        </a:p>
      </dgm:t>
    </dgm:pt>
    <dgm:pt modelId="{64A742CC-FDF9-4AF3-86E8-CEECD7A04156}">
      <dgm:prSet phldrT="[Text]"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웹사이트에서 파이썬   구동</a:t>
          </a:r>
        </a:p>
      </dgm:t>
    </dgm:pt>
    <dgm:pt modelId="{096D480C-0CB4-402B-BFAA-144BD7FA8082}" type="parTrans" cxnId="{3264CC76-96A0-48AD-ACD6-297AFF5E144D}">
      <dgm:prSet/>
      <dgm:spPr/>
      <dgm:t>
        <a:bodyPr/>
        <a:lstStyle/>
        <a:p>
          <a:pPr latinLnBrk="1"/>
          <a:endParaRPr lang="ko-KR" altLang="en-US" sz="4000"/>
        </a:p>
      </dgm:t>
    </dgm:pt>
    <dgm:pt modelId="{D79DBA86-F4B7-4B00-BB0E-83AD3715C1DD}" type="sibTrans" cxnId="{3264CC76-96A0-48AD-ACD6-297AFF5E144D}">
      <dgm:prSet/>
      <dgm:spPr/>
      <dgm:t>
        <a:bodyPr/>
        <a:lstStyle/>
        <a:p>
          <a:pPr latinLnBrk="1"/>
          <a:endParaRPr lang="ko-KR" altLang="en-US" sz="4000"/>
        </a:p>
      </dgm:t>
    </dgm:pt>
    <dgm:pt modelId="{CADF23C3-436D-48B3-B5C6-492E86356F43}">
      <dgm:prSet phldrT="[Text]"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PyCharm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6444D84-D0FD-400E-854F-F95A4A7E330C}" type="parTrans" cxnId="{1D0EC66D-8D3A-400E-9CCB-F212AC08F088}">
      <dgm:prSet/>
      <dgm:spPr/>
      <dgm:t>
        <a:bodyPr/>
        <a:lstStyle/>
        <a:p>
          <a:pPr latinLnBrk="1"/>
          <a:endParaRPr lang="ko-KR" altLang="en-US" sz="4000"/>
        </a:p>
      </dgm:t>
    </dgm:pt>
    <dgm:pt modelId="{9A790984-65BC-4308-B965-9B722271C588}" type="sibTrans" cxnId="{1D0EC66D-8D3A-400E-9CCB-F212AC08F088}">
      <dgm:prSet/>
      <dgm:spPr/>
      <dgm:t>
        <a:bodyPr/>
        <a:lstStyle/>
        <a:p>
          <a:pPr latinLnBrk="1"/>
          <a:endParaRPr lang="ko-KR" altLang="en-US" sz="4000"/>
        </a:p>
      </dgm:t>
    </dgm:pt>
    <dgm:pt modelId="{B10A975E-577F-4F1F-844F-216AF0E01533}">
      <dgm:prSet phldrT="[Text]" custT="1"/>
      <dgm:spPr/>
      <dgm:t>
        <a:bodyPr/>
        <a:lstStyle/>
        <a:p>
          <a:pPr latinLnBrk="1"/>
          <a:r>
            <a:rPr lang="en-US" altLang="ko-KR" sz="40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Pycharm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180C746-6298-44B8-9230-17817252837D}" type="parTrans" cxnId="{B6001AA0-2289-40CD-88EB-8574EE4D795D}">
      <dgm:prSet/>
      <dgm:spPr/>
      <dgm:t>
        <a:bodyPr/>
        <a:lstStyle/>
        <a:p>
          <a:pPr latinLnBrk="1"/>
          <a:endParaRPr lang="ko-KR" altLang="en-US" sz="4000"/>
        </a:p>
      </dgm:t>
    </dgm:pt>
    <dgm:pt modelId="{C346596C-1080-42B0-B4D9-87D5CCE7D065}" type="sibTrans" cxnId="{B6001AA0-2289-40CD-88EB-8574EE4D795D}">
      <dgm:prSet/>
      <dgm:spPr/>
      <dgm:t>
        <a:bodyPr/>
        <a:lstStyle/>
        <a:p>
          <a:pPr latinLnBrk="1"/>
          <a:endParaRPr lang="ko-KR" altLang="en-US" sz="4000"/>
        </a:p>
      </dgm:t>
    </dgm:pt>
    <dgm:pt modelId="{CAD354C0-25C9-413B-B8CB-224CB38AE838}">
      <dgm:prSet phldrT="[Text]"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Visual Studio Code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C27765A-2131-4FCD-83AF-FFEA99313F47}" type="parTrans" cxnId="{4920E796-AC04-4FDD-93E6-44777D7C9E9C}">
      <dgm:prSet/>
      <dgm:spPr/>
      <dgm:t>
        <a:bodyPr/>
        <a:lstStyle/>
        <a:p>
          <a:pPr latinLnBrk="1"/>
          <a:endParaRPr lang="ko-KR" altLang="en-US" sz="4000"/>
        </a:p>
      </dgm:t>
    </dgm:pt>
    <dgm:pt modelId="{26959B15-92CD-47E2-88E2-E0B93AA3D7DF}" type="sibTrans" cxnId="{4920E796-AC04-4FDD-93E6-44777D7C9E9C}">
      <dgm:prSet/>
      <dgm:spPr/>
      <dgm:t>
        <a:bodyPr/>
        <a:lstStyle/>
        <a:p>
          <a:pPr latinLnBrk="1"/>
          <a:endParaRPr lang="ko-KR" altLang="en-US" sz="4000"/>
        </a:p>
      </dgm:t>
    </dgm:pt>
    <dgm:pt modelId="{2AB936CE-7578-4320-89E3-2D69EFC57724}">
      <dgm:prSet phldrT="[Text]"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Visual Studio Code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F1058DB-151B-46B2-9277-DA6230998D0A}" type="parTrans" cxnId="{C2DE814A-CFC5-45DE-B7D2-37C196ED8368}">
      <dgm:prSet/>
      <dgm:spPr/>
      <dgm:t>
        <a:bodyPr/>
        <a:lstStyle/>
        <a:p>
          <a:pPr latinLnBrk="1"/>
          <a:endParaRPr lang="ko-KR" altLang="en-US" sz="4000"/>
        </a:p>
      </dgm:t>
    </dgm:pt>
    <dgm:pt modelId="{CD63EC76-653A-45E3-9702-561CACF32843}" type="sibTrans" cxnId="{C2DE814A-CFC5-45DE-B7D2-37C196ED8368}">
      <dgm:prSet/>
      <dgm:spPr/>
      <dgm:t>
        <a:bodyPr/>
        <a:lstStyle/>
        <a:p>
          <a:pPr latinLnBrk="1"/>
          <a:endParaRPr lang="ko-KR" altLang="en-US" sz="4000"/>
        </a:p>
      </dgm:t>
    </dgm:pt>
    <dgm:pt modelId="{6215B85F-9B7B-438F-9EFC-C1FAC1D8989B}">
      <dgm:prSet phldrT="[Text]" custT="1"/>
      <dgm:spPr/>
      <dgm:t>
        <a:bodyPr/>
        <a:lstStyle/>
        <a:p>
          <a:pPr latinLnBrk="1"/>
          <a:r>
            <a:rPr lang="en-US" altLang="ko-KR" sz="40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Jupyter</a:t>
          </a:r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extension 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DA7C62B-F48F-443D-B2A0-930B4F3AEAE0}" type="parTrans" cxnId="{6E0772A0-E865-4E2F-95AD-46DA678AB910}">
      <dgm:prSet/>
      <dgm:spPr/>
      <dgm:t>
        <a:bodyPr/>
        <a:lstStyle/>
        <a:p>
          <a:pPr latinLnBrk="1"/>
          <a:endParaRPr lang="ko-KR" altLang="en-US" sz="4000"/>
        </a:p>
      </dgm:t>
    </dgm:pt>
    <dgm:pt modelId="{624A6AD4-E9A5-4F28-B123-7797B806625A}" type="sibTrans" cxnId="{6E0772A0-E865-4E2F-95AD-46DA678AB910}">
      <dgm:prSet/>
      <dgm:spPr/>
      <dgm:t>
        <a:bodyPr/>
        <a:lstStyle/>
        <a:p>
          <a:pPr latinLnBrk="1"/>
          <a:endParaRPr lang="ko-KR" altLang="en-US" sz="4000"/>
        </a:p>
      </dgm:t>
    </dgm:pt>
    <dgm:pt modelId="{421C0805-76ED-4477-867A-916FFEA0FB93}">
      <dgm:prSet phldrT="[Text]"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Anaconda</a:t>
          </a:r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D06299D-17E2-4A76-AAD5-7909D68BAAFD}" type="parTrans" cxnId="{EE24359F-D895-4F4E-82D9-584072EA4594}">
      <dgm:prSet/>
      <dgm:spPr/>
      <dgm:t>
        <a:bodyPr/>
        <a:lstStyle/>
        <a:p>
          <a:pPr latinLnBrk="1"/>
          <a:endParaRPr lang="ko-KR" altLang="en-US" sz="4000"/>
        </a:p>
      </dgm:t>
    </dgm:pt>
    <dgm:pt modelId="{39C87A6A-B3FC-49D0-A8AC-AB0CD66FD70E}" type="sibTrans" cxnId="{EE24359F-D895-4F4E-82D9-584072EA4594}">
      <dgm:prSet/>
      <dgm:spPr/>
      <dgm:t>
        <a:bodyPr/>
        <a:lstStyle/>
        <a:p>
          <a:pPr latinLnBrk="1"/>
          <a:endParaRPr lang="ko-KR" altLang="en-US" sz="4000"/>
        </a:p>
      </dgm:t>
    </dgm:pt>
    <dgm:pt modelId="{14E8A8B2-3A7E-4953-BB5B-8765FE84A8A7}">
      <dgm:prSet custT="1"/>
      <dgm:spPr/>
      <dgm:t>
        <a:bodyPr/>
        <a:lstStyle/>
        <a:p>
          <a:pPr latinLnBrk="1"/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Anaconda.org </a:t>
          </a:r>
          <a:r>
            <a:rPr lang="ko-KR" altLang="en-US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통합설치</a:t>
          </a:r>
        </a:p>
      </dgm:t>
    </dgm:pt>
    <dgm:pt modelId="{E415BCB8-BF9C-46E5-8AE4-4C7937A4EF90}" type="parTrans" cxnId="{8CA8AC03-14DE-4BE1-993E-89633B14B1FF}">
      <dgm:prSet/>
      <dgm:spPr/>
      <dgm:t>
        <a:bodyPr/>
        <a:lstStyle/>
        <a:p>
          <a:pPr latinLnBrk="1"/>
          <a:endParaRPr lang="ko-KR" altLang="en-US" sz="4000"/>
        </a:p>
      </dgm:t>
    </dgm:pt>
    <dgm:pt modelId="{F2F49CD4-8573-47E5-886A-B3B2520804B2}" type="sibTrans" cxnId="{8CA8AC03-14DE-4BE1-993E-89633B14B1FF}">
      <dgm:prSet/>
      <dgm:spPr/>
      <dgm:t>
        <a:bodyPr/>
        <a:lstStyle/>
        <a:p>
          <a:pPr latinLnBrk="1"/>
          <a:endParaRPr lang="ko-KR" altLang="en-US" sz="4000"/>
        </a:p>
      </dgm:t>
    </dgm:pt>
    <dgm:pt modelId="{96639E1D-AB87-4B7E-9E69-9EEC7ABF67D7}">
      <dgm:prSet phldrT="[Text]" custT="1"/>
      <dgm:spPr/>
      <dgm:t>
        <a:bodyPr/>
        <a:lstStyle/>
        <a:p>
          <a:pPr latinLnBrk="1"/>
          <a:r>
            <a:rPr lang="en-US" altLang="ko-KR" sz="40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Jupyter</a:t>
          </a:r>
          <a:r>
            <a: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notebook </a:t>
          </a:r>
          <a:r>
            <a:rPr lang="ko-KR" altLang="en-US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설치</a:t>
          </a:r>
        </a:p>
      </dgm:t>
    </dgm:pt>
    <dgm:pt modelId="{77DDEF5C-969B-40AE-BC11-B5C1FF34AD63}" type="parTrans" cxnId="{93A08504-9772-47F7-99CC-93A6984A9484}">
      <dgm:prSet/>
      <dgm:spPr/>
      <dgm:t>
        <a:bodyPr/>
        <a:lstStyle/>
        <a:p>
          <a:pPr latinLnBrk="1"/>
          <a:endParaRPr lang="ko-KR" altLang="en-US"/>
        </a:p>
      </dgm:t>
    </dgm:pt>
    <dgm:pt modelId="{3D248FD7-0B13-4B64-933C-EAF31B4DBD9E}" type="sibTrans" cxnId="{93A08504-9772-47F7-99CC-93A6984A9484}">
      <dgm:prSet/>
      <dgm:spPr/>
      <dgm:t>
        <a:bodyPr/>
        <a:lstStyle/>
        <a:p>
          <a:pPr latinLnBrk="1"/>
          <a:endParaRPr lang="ko-KR" altLang="en-US"/>
        </a:p>
      </dgm:t>
    </dgm:pt>
    <dgm:pt modelId="{8F30DA11-644C-47E4-93CE-3C577146CC35}">
      <dgm:prSet phldrT="[Text]" custT="1"/>
      <dgm:spPr/>
      <dgm:t>
        <a:bodyPr/>
        <a:lstStyle/>
        <a:p>
          <a:pPr latinLnBrk="1"/>
          <a:endParaRPr lang="ko-KR" altLang="en-US" sz="40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58B406D-FBED-4AFF-AFF3-8F648F0A7B92}" type="parTrans" cxnId="{29F8A002-FD0A-4099-A109-2F9557852BB4}">
      <dgm:prSet/>
      <dgm:spPr/>
      <dgm:t>
        <a:bodyPr/>
        <a:lstStyle/>
        <a:p>
          <a:pPr latinLnBrk="1"/>
          <a:endParaRPr lang="ko-KR" altLang="en-US"/>
        </a:p>
      </dgm:t>
    </dgm:pt>
    <dgm:pt modelId="{78B23BE2-C9F0-4FD8-BDC6-EB3CC958A3E7}" type="sibTrans" cxnId="{29F8A002-FD0A-4099-A109-2F9557852BB4}">
      <dgm:prSet/>
      <dgm:spPr/>
      <dgm:t>
        <a:bodyPr/>
        <a:lstStyle/>
        <a:p>
          <a:pPr latinLnBrk="1"/>
          <a:endParaRPr lang="ko-KR" altLang="en-US"/>
        </a:p>
      </dgm:t>
    </dgm:pt>
    <dgm:pt modelId="{6DA0ACE5-5A9C-4D49-9F10-4101421D67EA}" type="pres">
      <dgm:prSet presAssocID="{8BF17667-4424-4972-A7B5-A82CEE2988F5}" presName="linearFlow" presStyleCnt="0">
        <dgm:presLayoutVars>
          <dgm:dir/>
          <dgm:animLvl val="lvl"/>
          <dgm:resizeHandles/>
        </dgm:presLayoutVars>
      </dgm:prSet>
      <dgm:spPr/>
    </dgm:pt>
    <dgm:pt modelId="{531CCA0A-B95E-44D3-B607-C727776995D1}" type="pres">
      <dgm:prSet presAssocID="{4EBE777A-BD38-4CF5-B023-DD2474DBFA54}" presName="compositeNode" presStyleCnt="0">
        <dgm:presLayoutVars>
          <dgm:bulletEnabled val="1"/>
        </dgm:presLayoutVars>
      </dgm:prSet>
      <dgm:spPr/>
    </dgm:pt>
    <dgm:pt modelId="{034EC769-0098-41B4-AA76-27B463B90163}" type="pres">
      <dgm:prSet presAssocID="{4EBE777A-BD38-4CF5-B023-DD2474DBFA54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C33723D-7D67-4161-98F9-2A8872CBDE09}" type="pres">
      <dgm:prSet presAssocID="{4EBE777A-BD38-4CF5-B023-DD2474DBFA54}" presName="childNode" presStyleLbl="node1" presStyleIdx="0" presStyleCnt="4">
        <dgm:presLayoutVars>
          <dgm:bulletEnabled val="1"/>
        </dgm:presLayoutVars>
      </dgm:prSet>
      <dgm:spPr/>
    </dgm:pt>
    <dgm:pt modelId="{5B4B65B7-AB15-4A09-A9CC-9B256EF7D457}" type="pres">
      <dgm:prSet presAssocID="{4EBE777A-BD38-4CF5-B023-DD2474DBFA54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4DFAA37D-E21E-4B1D-82ED-236BCB6D1581}" type="pres">
      <dgm:prSet presAssocID="{5B0B026A-AE22-45AF-BCE8-50199A5E0265}" presName="sibTrans" presStyleCnt="0"/>
      <dgm:spPr/>
    </dgm:pt>
    <dgm:pt modelId="{079108A0-6E76-4718-9BD4-04AEA56E0C4D}" type="pres">
      <dgm:prSet presAssocID="{CADF23C3-436D-48B3-B5C6-492E86356F43}" presName="compositeNode" presStyleCnt="0">
        <dgm:presLayoutVars>
          <dgm:bulletEnabled val="1"/>
        </dgm:presLayoutVars>
      </dgm:prSet>
      <dgm:spPr/>
    </dgm:pt>
    <dgm:pt modelId="{8B71D537-265D-4B3A-B6DB-9EAD7B59FAE6}" type="pres">
      <dgm:prSet presAssocID="{CADF23C3-436D-48B3-B5C6-492E86356F43}" presName="imag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2DBE20E-6179-402F-8A30-97A9606CAF44}" type="pres">
      <dgm:prSet presAssocID="{CADF23C3-436D-48B3-B5C6-492E86356F43}" presName="childNode" presStyleLbl="node1" presStyleIdx="1" presStyleCnt="4">
        <dgm:presLayoutVars>
          <dgm:bulletEnabled val="1"/>
        </dgm:presLayoutVars>
      </dgm:prSet>
      <dgm:spPr/>
    </dgm:pt>
    <dgm:pt modelId="{13714AFE-8949-44B9-95B5-80B97A7F9D34}" type="pres">
      <dgm:prSet presAssocID="{CADF23C3-436D-48B3-B5C6-492E86356F43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069AAB60-4790-40FB-B19F-3B049009B4C4}" type="pres">
      <dgm:prSet presAssocID="{9A790984-65BC-4308-B965-9B722271C588}" presName="sibTrans" presStyleCnt="0"/>
      <dgm:spPr/>
    </dgm:pt>
    <dgm:pt modelId="{5615DE18-53D7-449C-B665-1F8DF4AFC57E}" type="pres">
      <dgm:prSet presAssocID="{CAD354C0-25C9-413B-B8CB-224CB38AE838}" presName="compositeNode" presStyleCnt="0">
        <dgm:presLayoutVars>
          <dgm:bulletEnabled val="1"/>
        </dgm:presLayoutVars>
      </dgm:prSet>
      <dgm:spPr/>
    </dgm:pt>
    <dgm:pt modelId="{A34252EF-0C0E-4615-B44F-A546F72C6632}" type="pres">
      <dgm:prSet presAssocID="{CAD354C0-25C9-413B-B8CB-224CB38AE838}" presName="imag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CBDEF66-B8DC-4669-B616-CD9EA96F8955}" type="pres">
      <dgm:prSet presAssocID="{CAD354C0-25C9-413B-B8CB-224CB38AE838}" presName="childNode" presStyleLbl="node1" presStyleIdx="2" presStyleCnt="4">
        <dgm:presLayoutVars>
          <dgm:bulletEnabled val="1"/>
        </dgm:presLayoutVars>
      </dgm:prSet>
      <dgm:spPr/>
    </dgm:pt>
    <dgm:pt modelId="{B9CFA0CF-E732-4423-9233-C4A9666B30A5}" type="pres">
      <dgm:prSet presAssocID="{CAD354C0-25C9-413B-B8CB-224CB38AE838}" presName="parentNode" presStyleLbl="revTx" presStyleIdx="2" presStyleCnt="4" custScaleX="155781" custScaleY="111909" custLinFactNeighborX="-34744" custLinFactNeighborY="1661">
        <dgm:presLayoutVars>
          <dgm:chMax val="0"/>
          <dgm:bulletEnabled val="1"/>
        </dgm:presLayoutVars>
      </dgm:prSet>
      <dgm:spPr/>
    </dgm:pt>
    <dgm:pt modelId="{889FFEDD-D361-42F0-B2E0-0BC93E839ABA}" type="pres">
      <dgm:prSet presAssocID="{26959B15-92CD-47E2-88E2-E0B93AA3D7DF}" presName="sibTrans" presStyleCnt="0"/>
      <dgm:spPr/>
    </dgm:pt>
    <dgm:pt modelId="{CEA7461A-7E76-448D-914D-CCBC1DA304FF}" type="pres">
      <dgm:prSet presAssocID="{421C0805-76ED-4477-867A-916FFEA0FB93}" presName="compositeNode" presStyleCnt="0">
        <dgm:presLayoutVars>
          <dgm:bulletEnabled val="1"/>
        </dgm:presLayoutVars>
      </dgm:prSet>
      <dgm:spPr/>
    </dgm:pt>
    <dgm:pt modelId="{24034832-AE75-4317-B977-A507442A16C6}" type="pres">
      <dgm:prSet presAssocID="{421C0805-76ED-4477-867A-916FFEA0FB93}" presName="imag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4667D51-B1A7-4BC0-914B-D7698F767E4D}" type="pres">
      <dgm:prSet presAssocID="{421C0805-76ED-4477-867A-916FFEA0FB93}" presName="childNode" presStyleLbl="node1" presStyleIdx="3" presStyleCnt="4">
        <dgm:presLayoutVars>
          <dgm:bulletEnabled val="1"/>
        </dgm:presLayoutVars>
      </dgm:prSet>
      <dgm:spPr/>
    </dgm:pt>
    <dgm:pt modelId="{6BD9856C-5360-44D7-AC7A-C84BB143D5FE}" type="pres">
      <dgm:prSet presAssocID="{421C0805-76ED-4477-867A-916FFEA0FB9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29F8A002-FD0A-4099-A109-2F9557852BB4}" srcId="{CADF23C3-436D-48B3-B5C6-492E86356F43}" destId="{8F30DA11-644C-47E4-93CE-3C577146CC35}" srcOrd="2" destOrd="0" parTransId="{958B406D-FBED-4AFF-AFF3-8F648F0A7B92}" sibTransId="{78B23BE2-C9F0-4FD8-BDC6-EB3CC958A3E7}"/>
    <dgm:cxn modelId="{8CA8AC03-14DE-4BE1-993E-89633B14B1FF}" srcId="{421C0805-76ED-4477-867A-916FFEA0FB93}" destId="{14E8A8B2-3A7E-4953-BB5B-8765FE84A8A7}" srcOrd="0" destOrd="0" parTransId="{E415BCB8-BF9C-46E5-8AE4-4C7937A4EF90}" sibTransId="{F2F49CD4-8573-47E5-886A-B3B2520804B2}"/>
    <dgm:cxn modelId="{93A08504-9772-47F7-99CC-93A6984A9484}" srcId="{CADF23C3-436D-48B3-B5C6-492E86356F43}" destId="{96639E1D-AB87-4B7E-9E69-9EEC7ABF67D7}" srcOrd="1" destOrd="0" parTransId="{77DDEF5C-969B-40AE-BC11-B5C1FF34AD63}" sibTransId="{3D248FD7-0B13-4B64-933C-EAF31B4DBD9E}"/>
    <dgm:cxn modelId="{DB5B4D05-C1C8-4EF8-BCD7-95A6D3FDAD29}" type="presOf" srcId="{421C0805-76ED-4477-867A-916FFEA0FB93}" destId="{6BD9856C-5360-44D7-AC7A-C84BB143D5FE}" srcOrd="0" destOrd="0" presId="urn:microsoft.com/office/officeart/2005/8/layout/hList2"/>
    <dgm:cxn modelId="{A853090D-C19A-4BCD-9B58-B3215B81BD8F}" type="presOf" srcId="{64A742CC-FDF9-4AF3-86E8-CEECD7A04156}" destId="{FC33723D-7D67-4161-98F9-2A8872CBDE09}" srcOrd="0" destOrd="1" presId="urn:microsoft.com/office/officeart/2005/8/layout/hList2"/>
    <dgm:cxn modelId="{68BDB51E-7C07-480C-8FDF-E2CB0E8546E9}" type="presOf" srcId="{8F30DA11-644C-47E4-93CE-3C577146CC35}" destId="{22DBE20E-6179-402F-8A30-97A9606CAF44}" srcOrd="0" destOrd="2" presId="urn:microsoft.com/office/officeart/2005/8/layout/hList2"/>
    <dgm:cxn modelId="{FAD35D46-8A60-4E73-AC11-84BA01811F18}" type="presOf" srcId="{CADF23C3-436D-48B3-B5C6-492E86356F43}" destId="{13714AFE-8949-44B9-95B5-80B97A7F9D34}" srcOrd="0" destOrd="0" presId="urn:microsoft.com/office/officeart/2005/8/layout/hList2"/>
    <dgm:cxn modelId="{26E8CA48-C4BF-4DD8-8655-B52E56350AC4}" type="presOf" srcId="{1B5CCB70-273B-439C-81D9-EB8635DC48CB}" destId="{FC33723D-7D67-4161-98F9-2A8872CBDE09}" srcOrd="0" destOrd="0" presId="urn:microsoft.com/office/officeart/2005/8/layout/hList2"/>
    <dgm:cxn modelId="{C2DE814A-CFC5-45DE-B7D2-37C196ED8368}" srcId="{CAD354C0-25C9-413B-B8CB-224CB38AE838}" destId="{2AB936CE-7578-4320-89E3-2D69EFC57724}" srcOrd="0" destOrd="0" parTransId="{0F1058DB-151B-46B2-9277-DA6230998D0A}" sibTransId="{CD63EC76-653A-45E3-9702-561CACF32843}"/>
    <dgm:cxn modelId="{A9BCB26C-A039-4193-9912-7E24AFF0E8A0}" type="presOf" srcId="{2AB936CE-7578-4320-89E3-2D69EFC57724}" destId="{FCBDEF66-B8DC-4669-B616-CD9EA96F8955}" srcOrd="0" destOrd="0" presId="urn:microsoft.com/office/officeart/2005/8/layout/hList2"/>
    <dgm:cxn modelId="{1D0EC66D-8D3A-400E-9CCB-F212AC08F088}" srcId="{8BF17667-4424-4972-A7B5-A82CEE2988F5}" destId="{CADF23C3-436D-48B3-B5C6-492E86356F43}" srcOrd="1" destOrd="0" parTransId="{56444D84-D0FD-400E-854F-F95A4A7E330C}" sibTransId="{9A790984-65BC-4308-B965-9B722271C588}"/>
    <dgm:cxn modelId="{B9330B74-D4ED-4B9A-A81F-479D4D195429}" srcId="{8BF17667-4424-4972-A7B5-A82CEE2988F5}" destId="{4EBE777A-BD38-4CF5-B023-DD2474DBFA54}" srcOrd="0" destOrd="0" parTransId="{07522FB1-B9EF-42CD-BB44-53015376C567}" sibTransId="{5B0B026A-AE22-45AF-BCE8-50199A5E0265}"/>
    <dgm:cxn modelId="{3264CC76-96A0-48AD-ACD6-297AFF5E144D}" srcId="{4EBE777A-BD38-4CF5-B023-DD2474DBFA54}" destId="{64A742CC-FDF9-4AF3-86E8-CEECD7A04156}" srcOrd="1" destOrd="0" parTransId="{096D480C-0CB4-402B-BFAA-144BD7FA8082}" sibTransId="{D79DBA86-F4B7-4B00-BB0E-83AD3715C1DD}"/>
    <dgm:cxn modelId="{1EA03987-10D9-476C-ABC9-734EBE1E0EFF}" type="presOf" srcId="{8BF17667-4424-4972-A7B5-A82CEE2988F5}" destId="{6DA0ACE5-5A9C-4D49-9F10-4101421D67EA}" srcOrd="0" destOrd="0" presId="urn:microsoft.com/office/officeart/2005/8/layout/hList2"/>
    <dgm:cxn modelId="{4920E796-AC04-4FDD-93E6-44777D7C9E9C}" srcId="{8BF17667-4424-4972-A7B5-A82CEE2988F5}" destId="{CAD354C0-25C9-413B-B8CB-224CB38AE838}" srcOrd="2" destOrd="0" parTransId="{3C27765A-2131-4FCD-83AF-FFEA99313F47}" sibTransId="{26959B15-92CD-47E2-88E2-E0B93AA3D7DF}"/>
    <dgm:cxn modelId="{1107A597-712F-4EEA-A66F-B864A2C35030}" type="presOf" srcId="{4EBE777A-BD38-4CF5-B023-DD2474DBFA54}" destId="{5B4B65B7-AB15-4A09-A9CC-9B256EF7D457}" srcOrd="0" destOrd="0" presId="urn:microsoft.com/office/officeart/2005/8/layout/hList2"/>
    <dgm:cxn modelId="{FC88BE99-2EE9-4EAD-99B1-3958F78FCAD0}" type="presOf" srcId="{96639E1D-AB87-4B7E-9E69-9EEC7ABF67D7}" destId="{22DBE20E-6179-402F-8A30-97A9606CAF44}" srcOrd="0" destOrd="1" presId="urn:microsoft.com/office/officeart/2005/8/layout/hList2"/>
    <dgm:cxn modelId="{EE24359F-D895-4F4E-82D9-584072EA4594}" srcId="{8BF17667-4424-4972-A7B5-A82CEE2988F5}" destId="{421C0805-76ED-4477-867A-916FFEA0FB93}" srcOrd="3" destOrd="0" parTransId="{0D06299D-17E2-4A76-AAD5-7909D68BAAFD}" sibTransId="{39C87A6A-B3FC-49D0-A8AC-AB0CD66FD70E}"/>
    <dgm:cxn modelId="{B6001AA0-2289-40CD-88EB-8574EE4D795D}" srcId="{CADF23C3-436D-48B3-B5C6-492E86356F43}" destId="{B10A975E-577F-4F1F-844F-216AF0E01533}" srcOrd="0" destOrd="0" parTransId="{D180C746-6298-44B8-9230-17817252837D}" sibTransId="{C346596C-1080-42B0-B4D9-87D5CCE7D065}"/>
    <dgm:cxn modelId="{6E0772A0-E865-4E2F-95AD-46DA678AB910}" srcId="{CAD354C0-25C9-413B-B8CB-224CB38AE838}" destId="{6215B85F-9B7B-438F-9EFC-C1FAC1D8989B}" srcOrd="1" destOrd="0" parTransId="{3DA7C62B-F48F-443D-B2A0-930B4F3AEAE0}" sibTransId="{624A6AD4-E9A5-4F28-B123-7797B806625A}"/>
    <dgm:cxn modelId="{22F5FEB1-4B25-451D-8034-94B5E0555DFF}" type="presOf" srcId="{14E8A8B2-3A7E-4953-BB5B-8765FE84A8A7}" destId="{84667D51-B1A7-4BC0-914B-D7698F767E4D}" srcOrd="0" destOrd="0" presId="urn:microsoft.com/office/officeart/2005/8/layout/hList2"/>
    <dgm:cxn modelId="{CF1315BA-C6F7-47EB-B121-DA66D1C4A59C}" srcId="{4EBE777A-BD38-4CF5-B023-DD2474DBFA54}" destId="{1B5CCB70-273B-439C-81D9-EB8635DC48CB}" srcOrd="0" destOrd="0" parTransId="{E14E11F4-BD37-49F4-B4EA-C1A943EC08FB}" sibTransId="{D1BDFFB6-FC23-433E-9490-78BA11A0E81E}"/>
    <dgm:cxn modelId="{30FBE1BD-019A-4C1D-8C15-21E30DF63893}" type="presOf" srcId="{6215B85F-9B7B-438F-9EFC-C1FAC1D8989B}" destId="{FCBDEF66-B8DC-4669-B616-CD9EA96F8955}" srcOrd="0" destOrd="1" presId="urn:microsoft.com/office/officeart/2005/8/layout/hList2"/>
    <dgm:cxn modelId="{F3D7C2E8-62AF-4F21-8E01-258BA200C17F}" type="presOf" srcId="{B10A975E-577F-4F1F-844F-216AF0E01533}" destId="{22DBE20E-6179-402F-8A30-97A9606CAF44}" srcOrd="0" destOrd="0" presId="urn:microsoft.com/office/officeart/2005/8/layout/hList2"/>
    <dgm:cxn modelId="{BFCF57E9-B7D2-4136-AF48-C5D7E1EEB053}" type="presOf" srcId="{CAD354C0-25C9-413B-B8CB-224CB38AE838}" destId="{B9CFA0CF-E732-4423-9233-C4A9666B30A5}" srcOrd="0" destOrd="0" presId="urn:microsoft.com/office/officeart/2005/8/layout/hList2"/>
    <dgm:cxn modelId="{E8E937C0-EB37-4E16-BB27-A3360F3463C6}" type="presParOf" srcId="{6DA0ACE5-5A9C-4D49-9F10-4101421D67EA}" destId="{531CCA0A-B95E-44D3-B607-C727776995D1}" srcOrd="0" destOrd="0" presId="urn:microsoft.com/office/officeart/2005/8/layout/hList2"/>
    <dgm:cxn modelId="{B4DF794C-0DE1-4D91-A409-839E1334234A}" type="presParOf" srcId="{531CCA0A-B95E-44D3-B607-C727776995D1}" destId="{034EC769-0098-41B4-AA76-27B463B90163}" srcOrd="0" destOrd="0" presId="urn:microsoft.com/office/officeart/2005/8/layout/hList2"/>
    <dgm:cxn modelId="{621947E3-787E-4326-AC1C-DC9E478188CB}" type="presParOf" srcId="{531CCA0A-B95E-44D3-B607-C727776995D1}" destId="{FC33723D-7D67-4161-98F9-2A8872CBDE09}" srcOrd="1" destOrd="0" presId="urn:microsoft.com/office/officeart/2005/8/layout/hList2"/>
    <dgm:cxn modelId="{6323D0E8-025C-4FDA-8917-AFE6FFF35C37}" type="presParOf" srcId="{531CCA0A-B95E-44D3-B607-C727776995D1}" destId="{5B4B65B7-AB15-4A09-A9CC-9B256EF7D457}" srcOrd="2" destOrd="0" presId="urn:microsoft.com/office/officeart/2005/8/layout/hList2"/>
    <dgm:cxn modelId="{841A1120-5C36-40C2-B9C9-38DA231E5F6E}" type="presParOf" srcId="{6DA0ACE5-5A9C-4D49-9F10-4101421D67EA}" destId="{4DFAA37D-E21E-4B1D-82ED-236BCB6D1581}" srcOrd="1" destOrd="0" presId="urn:microsoft.com/office/officeart/2005/8/layout/hList2"/>
    <dgm:cxn modelId="{A5869842-981F-4DF5-8A5E-9D76F336CA67}" type="presParOf" srcId="{6DA0ACE5-5A9C-4D49-9F10-4101421D67EA}" destId="{079108A0-6E76-4718-9BD4-04AEA56E0C4D}" srcOrd="2" destOrd="0" presId="urn:microsoft.com/office/officeart/2005/8/layout/hList2"/>
    <dgm:cxn modelId="{C8497260-200F-4FD1-BF5D-E8DFEE88FE12}" type="presParOf" srcId="{079108A0-6E76-4718-9BD4-04AEA56E0C4D}" destId="{8B71D537-265D-4B3A-B6DB-9EAD7B59FAE6}" srcOrd="0" destOrd="0" presId="urn:microsoft.com/office/officeart/2005/8/layout/hList2"/>
    <dgm:cxn modelId="{A15DEDAE-85C7-4D29-AF64-607718457CDF}" type="presParOf" srcId="{079108A0-6E76-4718-9BD4-04AEA56E0C4D}" destId="{22DBE20E-6179-402F-8A30-97A9606CAF44}" srcOrd="1" destOrd="0" presId="urn:microsoft.com/office/officeart/2005/8/layout/hList2"/>
    <dgm:cxn modelId="{5BA81C73-73A7-4536-9AF0-A3B747633C97}" type="presParOf" srcId="{079108A0-6E76-4718-9BD4-04AEA56E0C4D}" destId="{13714AFE-8949-44B9-95B5-80B97A7F9D34}" srcOrd="2" destOrd="0" presId="urn:microsoft.com/office/officeart/2005/8/layout/hList2"/>
    <dgm:cxn modelId="{1F70CFB0-717B-45E0-B90B-B733474F620C}" type="presParOf" srcId="{6DA0ACE5-5A9C-4D49-9F10-4101421D67EA}" destId="{069AAB60-4790-40FB-B19F-3B049009B4C4}" srcOrd="3" destOrd="0" presId="urn:microsoft.com/office/officeart/2005/8/layout/hList2"/>
    <dgm:cxn modelId="{5BD195DB-9CD6-4F7C-828A-6B609B718873}" type="presParOf" srcId="{6DA0ACE5-5A9C-4D49-9F10-4101421D67EA}" destId="{5615DE18-53D7-449C-B665-1F8DF4AFC57E}" srcOrd="4" destOrd="0" presId="urn:microsoft.com/office/officeart/2005/8/layout/hList2"/>
    <dgm:cxn modelId="{AAD58EFF-3A88-4F23-8FA2-B60429F9AE87}" type="presParOf" srcId="{5615DE18-53D7-449C-B665-1F8DF4AFC57E}" destId="{A34252EF-0C0E-4615-B44F-A546F72C6632}" srcOrd="0" destOrd="0" presId="urn:microsoft.com/office/officeart/2005/8/layout/hList2"/>
    <dgm:cxn modelId="{0D130DAB-3EC0-417F-8504-A8C1AE717784}" type="presParOf" srcId="{5615DE18-53D7-449C-B665-1F8DF4AFC57E}" destId="{FCBDEF66-B8DC-4669-B616-CD9EA96F8955}" srcOrd="1" destOrd="0" presId="urn:microsoft.com/office/officeart/2005/8/layout/hList2"/>
    <dgm:cxn modelId="{D5BD6AAB-A0C7-40B6-A56D-DA204ADE9084}" type="presParOf" srcId="{5615DE18-53D7-449C-B665-1F8DF4AFC57E}" destId="{B9CFA0CF-E732-4423-9233-C4A9666B30A5}" srcOrd="2" destOrd="0" presId="urn:microsoft.com/office/officeart/2005/8/layout/hList2"/>
    <dgm:cxn modelId="{25F9E91B-1E9C-4619-89AB-FD0440735334}" type="presParOf" srcId="{6DA0ACE5-5A9C-4D49-9F10-4101421D67EA}" destId="{889FFEDD-D361-42F0-B2E0-0BC93E839ABA}" srcOrd="5" destOrd="0" presId="urn:microsoft.com/office/officeart/2005/8/layout/hList2"/>
    <dgm:cxn modelId="{7BC9D4AC-AF68-43CC-A514-CD69A354FEBE}" type="presParOf" srcId="{6DA0ACE5-5A9C-4D49-9F10-4101421D67EA}" destId="{CEA7461A-7E76-448D-914D-CCBC1DA304FF}" srcOrd="6" destOrd="0" presId="urn:microsoft.com/office/officeart/2005/8/layout/hList2"/>
    <dgm:cxn modelId="{98B38571-6439-4221-80EF-9A041FB2F0AC}" type="presParOf" srcId="{CEA7461A-7E76-448D-914D-CCBC1DA304FF}" destId="{24034832-AE75-4317-B977-A507442A16C6}" srcOrd="0" destOrd="0" presId="urn:microsoft.com/office/officeart/2005/8/layout/hList2"/>
    <dgm:cxn modelId="{A3519A2D-41E1-4213-AC5A-381C978E1969}" type="presParOf" srcId="{CEA7461A-7E76-448D-914D-CCBC1DA304FF}" destId="{84667D51-B1A7-4BC0-914B-D7698F767E4D}" srcOrd="1" destOrd="0" presId="urn:microsoft.com/office/officeart/2005/8/layout/hList2"/>
    <dgm:cxn modelId="{0B5B06E1-4294-41B9-932A-6BC63BD2A622}" type="presParOf" srcId="{CEA7461A-7E76-448D-914D-CCBC1DA304FF}" destId="{6BD9856C-5360-44D7-AC7A-C84BB143D5F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B65B7-AB15-4A09-A9CC-9B256EF7D457}">
      <dsp:nvSpPr>
        <dsp:cNvPr id="0" name=""/>
        <dsp:cNvSpPr/>
      </dsp:nvSpPr>
      <dsp:spPr>
        <a:xfrm rot="16200000">
          <a:off x="-2353534" y="3422559"/>
          <a:ext cx="5437628" cy="617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4560" bIns="0" numCol="1" spcCol="1270" anchor="t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Google </a:t>
          </a:r>
          <a:r>
            <a:rPr lang="en-US" altLang="ko-KR" sz="40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Colab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-2353534" y="3422559"/>
        <a:ext cx="5437628" cy="617453"/>
      </dsp:txXfrm>
    </dsp:sp>
    <dsp:sp modelId="{FC33723D-7D67-4161-98F9-2A8872CBDE09}">
      <dsp:nvSpPr>
        <dsp:cNvPr id="0" name=""/>
        <dsp:cNvSpPr/>
      </dsp:nvSpPr>
      <dsp:spPr>
        <a:xfrm>
          <a:off x="674006" y="1012472"/>
          <a:ext cx="3075574" cy="543762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544560" rIns="284480" bIns="284480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구글 </a:t>
          </a:r>
          <a:r>
            <a:rPr lang="en-US" altLang="ko-KR" sz="40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Colab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웹사이트에서 파이썬   구동</a:t>
          </a:r>
        </a:p>
      </dsp:txBody>
      <dsp:txXfrm>
        <a:off x="674006" y="1012472"/>
        <a:ext cx="3075574" cy="5437628"/>
      </dsp:txXfrm>
    </dsp:sp>
    <dsp:sp modelId="{034EC769-0098-41B4-AA76-27B463B90163}">
      <dsp:nvSpPr>
        <dsp:cNvPr id="0" name=""/>
        <dsp:cNvSpPr/>
      </dsp:nvSpPr>
      <dsp:spPr>
        <a:xfrm>
          <a:off x="56552" y="197433"/>
          <a:ext cx="1234907" cy="1234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14AFE-8949-44B9-95B5-80B97A7F9D34}">
      <dsp:nvSpPr>
        <dsp:cNvPr id="0" name=""/>
        <dsp:cNvSpPr/>
      </dsp:nvSpPr>
      <dsp:spPr>
        <a:xfrm rot="16200000">
          <a:off x="2156828" y="3422559"/>
          <a:ext cx="5437628" cy="617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4560" bIns="0" numCol="1" spcCol="1270" anchor="t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PyCharm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2156828" y="3422559"/>
        <a:ext cx="5437628" cy="617453"/>
      </dsp:txXfrm>
    </dsp:sp>
    <dsp:sp modelId="{22DBE20E-6179-402F-8A30-97A9606CAF44}">
      <dsp:nvSpPr>
        <dsp:cNvPr id="0" name=""/>
        <dsp:cNvSpPr/>
      </dsp:nvSpPr>
      <dsp:spPr>
        <a:xfrm>
          <a:off x="5184369" y="1012472"/>
          <a:ext cx="3075574" cy="5437628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544560" rIns="284480" bIns="284480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40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Pycharm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40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Jupyter</a:t>
          </a: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notebook </a:t>
          </a:r>
          <a:r>
            <a:rPr lang="ko-KR" altLang="en-US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설치</a:t>
          </a: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5184369" y="1012472"/>
        <a:ext cx="3075574" cy="5437628"/>
      </dsp:txXfrm>
    </dsp:sp>
    <dsp:sp modelId="{8B71D537-265D-4B3A-B6DB-9EAD7B59FAE6}">
      <dsp:nvSpPr>
        <dsp:cNvPr id="0" name=""/>
        <dsp:cNvSpPr/>
      </dsp:nvSpPr>
      <dsp:spPr>
        <a:xfrm>
          <a:off x="4566915" y="197433"/>
          <a:ext cx="1234907" cy="12349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FA0CF-E732-4423-9233-C4A9666B30A5}">
      <dsp:nvSpPr>
        <dsp:cNvPr id="0" name=""/>
        <dsp:cNvSpPr/>
      </dsp:nvSpPr>
      <dsp:spPr>
        <a:xfrm rot="16200000">
          <a:off x="6301091" y="3340667"/>
          <a:ext cx="6085195" cy="96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4560" bIns="0" numCol="1" spcCol="1270" anchor="t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Visual Studio Code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301091" y="3340667"/>
        <a:ext cx="6085195" cy="961875"/>
      </dsp:txXfrm>
    </dsp:sp>
    <dsp:sp modelId="{FCBDEF66-B8DC-4669-B616-CD9EA96F8955}">
      <dsp:nvSpPr>
        <dsp:cNvPr id="0" name=""/>
        <dsp:cNvSpPr/>
      </dsp:nvSpPr>
      <dsp:spPr>
        <a:xfrm>
          <a:off x="9866943" y="1012472"/>
          <a:ext cx="3075574" cy="5437628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544560" rIns="284480" bIns="284480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Visual Studio Code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40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Jupyter</a:t>
          </a: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extension 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9866943" y="1012472"/>
        <a:ext cx="3075574" cy="5437628"/>
      </dsp:txXfrm>
    </dsp:sp>
    <dsp:sp modelId="{A34252EF-0C0E-4615-B44F-A546F72C6632}">
      <dsp:nvSpPr>
        <dsp:cNvPr id="0" name=""/>
        <dsp:cNvSpPr/>
      </dsp:nvSpPr>
      <dsp:spPr>
        <a:xfrm>
          <a:off x="9249489" y="197433"/>
          <a:ext cx="1234907" cy="1234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9856C-5360-44D7-AC7A-C84BB143D5FE}">
      <dsp:nvSpPr>
        <dsp:cNvPr id="0" name=""/>
        <dsp:cNvSpPr/>
      </dsp:nvSpPr>
      <dsp:spPr>
        <a:xfrm rot="16200000">
          <a:off x="11349766" y="3422559"/>
          <a:ext cx="5437628" cy="617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44560" bIns="0" numCol="1" spcCol="1270" anchor="t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Anaconda</a:t>
          </a:r>
          <a:endParaRPr lang="ko-KR" altLang="en-US" sz="40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1349766" y="3422559"/>
        <a:ext cx="5437628" cy="617453"/>
      </dsp:txXfrm>
    </dsp:sp>
    <dsp:sp modelId="{84667D51-B1A7-4BC0-914B-D7698F767E4D}">
      <dsp:nvSpPr>
        <dsp:cNvPr id="0" name=""/>
        <dsp:cNvSpPr/>
      </dsp:nvSpPr>
      <dsp:spPr>
        <a:xfrm>
          <a:off x="14377306" y="1012472"/>
          <a:ext cx="3075574" cy="543762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544560" rIns="284480" bIns="284480" numCol="1" spcCol="1270" anchor="t" anchorCtr="0">
          <a:noAutofit/>
        </a:bodyPr>
        <a:lstStyle/>
        <a:p>
          <a:pPr marL="285750" lvl="1" indent="-285750" algn="l" defTabSz="1778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Anaconda.org </a:t>
          </a:r>
          <a:r>
            <a:rPr lang="ko-KR" altLang="en-US" sz="40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통합설치</a:t>
          </a:r>
        </a:p>
      </dsp:txBody>
      <dsp:txXfrm>
        <a:off x="14377306" y="1012472"/>
        <a:ext cx="3075574" cy="5437628"/>
      </dsp:txXfrm>
    </dsp:sp>
    <dsp:sp modelId="{24034832-AE75-4317-B977-A507442A16C6}">
      <dsp:nvSpPr>
        <dsp:cNvPr id="0" name=""/>
        <dsp:cNvSpPr/>
      </dsp:nvSpPr>
      <dsp:spPr>
        <a:xfrm>
          <a:off x="13759853" y="197433"/>
          <a:ext cx="1234907" cy="123490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EB3C7-F8EE-481D-98D0-C4FB1CB53DB0}" type="datetimeFigureOut">
              <a:rPr lang="ko-KR" altLang="en-US" smtClean="0"/>
              <a:t>2023-01-12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B14E7-2180-4A3C-96DB-A2BD6C689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4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EB5A05-A4D4-4419-8140-26496B4B80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4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B14E7-2180-4A3C-96DB-A2BD6C689A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84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DB14E7-2180-4A3C-96DB-A2BD6C689A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1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0"/>
            <a:ext cx="18440400" cy="10477500"/>
          </a:xfrm>
          <a:prstGeom prst="rect">
            <a:avLst/>
          </a:prstGeom>
        </p:spPr>
      </p:pic>
      <p:grpSp>
        <p:nvGrpSpPr>
          <p:cNvPr id="8" name="그룹 1002"/>
          <p:cNvGrpSpPr/>
          <p:nvPr userDrawn="1"/>
        </p:nvGrpSpPr>
        <p:grpSpPr>
          <a:xfrm>
            <a:off x="-1849629" y="-347847"/>
            <a:ext cx="20914350" cy="8492181"/>
            <a:chOff x="-1849629" y="-347847"/>
            <a:chExt cx="20914350" cy="8492181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629" y="-347847"/>
              <a:ext cx="20914350" cy="849218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100"/>
            <a:ext cx="18440400" cy="104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0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-95250"/>
            <a:ext cx="18288000" cy="10477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" name="그룹 1001"/>
          <p:cNvGrpSpPr/>
          <p:nvPr userDrawn="1"/>
        </p:nvGrpSpPr>
        <p:grpSpPr>
          <a:xfrm>
            <a:off x="10656926" y="3266012"/>
            <a:ext cx="9235587" cy="9235587"/>
            <a:chOff x="10656926" y="3266012"/>
            <a:chExt cx="9235587" cy="9235587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6926" y="3266012"/>
              <a:ext cx="9235587" cy="9235587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4" r="-644"/>
          <a:stretch/>
        </p:blipFill>
        <p:spPr>
          <a:xfrm>
            <a:off x="11611922" y="1714500"/>
            <a:ext cx="7285678" cy="9457408"/>
          </a:xfrm>
          <a:prstGeom prst="rect">
            <a:avLst/>
          </a:prstGeom>
        </p:spPr>
      </p:pic>
      <p:grpSp>
        <p:nvGrpSpPr>
          <p:cNvPr id="13" name="그룹 1011"/>
          <p:cNvGrpSpPr/>
          <p:nvPr userDrawn="1"/>
        </p:nvGrpSpPr>
        <p:grpSpPr>
          <a:xfrm>
            <a:off x="-1" y="-38100"/>
            <a:ext cx="18288001" cy="657104"/>
            <a:chOff x="-533333" y="-409485"/>
            <a:chExt cx="19171714" cy="657104"/>
          </a:xfrm>
        </p:grpSpPr>
        <p:pic>
          <p:nvPicPr>
            <p:cNvPr id="1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039" b="-7541"/>
          <a:stretch/>
        </p:blipFill>
        <p:spPr>
          <a:xfrm>
            <a:off x="16840200" y="58228"/>
            <a:ext cx="1219200" cy="4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95250"/>
            <a:ext cx="18288000" cy="10477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7" name="그룹 1011"/>
          <p:cNvGrpSpPr/>
          <p:nvPr userDrawn="1"/>
        </p:nvGrpSpPr>
        <p:grpSpPr>
          <a:xfrm>
            <a:off x="-1" y="-38100"/>
            <a:ext cx="18288001" cy="657104"/>
            <a:chOff x="-533333" y="-409485"/>
            <a:chExt cx="19171714" cy="657104"/>
          </a:xfrm>
        </p:grpSpPr>
        <p:pic>
          <p:nvPicPr>
            <p:cNvPr id="8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-409485"/>
              <a:ext cx="19171714" cy="657104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039" b="-7541"/>
          <a:stretch/>
        </p:blipFill>
        <p:spPr>
          <a:xfrm>
            <a:off x="16840200" y="58228"/>
            <a:ext cx="1219200" cy="437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s.pytorch.kr/beginner/blitz/cifar10_tutorial.html" TargetMode="External"/><Relationship Id="rId2" Type="http://schemas.openxmlformats.org/officeDocument/2006/relationships/hyperlink" Target="https://ecampus.kookmin.ac.kr/mod/url/view.php?id=1278800&amp;redirect=1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scoool/chungbuk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insight.tistory.com/173" TargetMode="External"/><Relationship Id="rId7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s5unnyjjj.tistory.com/4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youtube.com/watch?v=573EZkzfnZ0&amp;list=PLlMkM4tgfjnLSOjrEJN31gZATbcj_MpUm&amp;index=28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scoool/chungbuk" TargetMode="External"/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hyperlink" Target="https://www.youtube.com/watch?v=573EZkzfnZ0&amp;list=PLlMkM4tgfjnLSOjrEJN31gZATbcj_MpUm&amp;index=2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blog.naver.com/NBlogTop.naver?isHttpsRedirect=true&amp;blogId=samsjang&amp;Redirect=Dlog&amp;Qs=/samsjang/220948258166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dscoool/chungbu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jaeminjjeong@kookmin.ac.kr" TargetMode="External"/><Relationship Id="rId2" Type="http://schemas.openxmlformats.org/officeDocument/2006/relationships/hyperlink" Target="https://github.com/dscoool/chungbuk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jaeminjjeong@kookmin.ac.kr" TargetMode="External"/><Relationship Id="rId2" Type="http://schemas.openxmlformats.org/officeDocument/2006/relationships/hyperlink" Target="https://github.com/dscoool/chungbuk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coool/chungbuk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scriptlink-society-file.s3-ap-northeast-1.amazonaws.com/kips/conference/2020fall/presentation/KIPS_C2020B0043.pdf" TargetMode="External"/><Relationship Id="rId7" Type="http://schemas.openxmlformats.org/officeDocument/2006/relationships/image" Target="../media/image27.jpeg"/><Relationship Id="rId2" Type="http://schemas.openxmlformats.org/officeDocument/2006/relationships/hyperlink" Target="https://github.com/dscoool/chungbuk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hyperlink" Target="https://github.com/dscoool/chungbu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tv.naver.com/v/29083725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dscoool/chungbuk" TargetMode="Externa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58800" y="8267700"/>
            <a:ext cx="563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 정재민</a:t>
            </a:r>
            <a:endParaRPr lang="ko-KR" altLang="en-US" sz="25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5039" b="-7541"/>
          <a:stretch/>
        </p:blipFill>
        <p:spPr>
          <a:xfrm>
            <a:off x="533400" y="342900"/>
            <a:ext cx="1219200" cy="43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400" y="3846374"/>
            <a:ext cx="1379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인공지능으로 이미지 분류하기</a:t>
            </a:r>
            <a:endParaRPr lang="en-US" altLang="ko-KR" sz="72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54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14577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427579" y="3173730"/>
            <a:ext cx="54328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7800" y="7061382"/>
            <a:ext cx="7460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인공지능이란 무엇인가</a:t>
            </a:r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어디에 써먹을 수 있는가</a:t>
            </a:r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11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5077" y="876300"/>
            <a:ext cx="1651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</a:t>
            </a:r>
            <a:r>
              <a:rPr lang="en-US" altLang="ko-KR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</a:t>
            </a:r>
            <a:r>
              <a:rPr lang="en-US" altLang="ko-KR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검증 데이터 분할하기</a:t>
            </a:r>
            <a:r>
              <a:rPr lang="en-US" altLang="ko-KR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[data split]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23203" y="1104900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660437" y="2868589"/>
            <a:ext cx="6324600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</a:t>
            </a:r>
            <a:r>
              <a:rPr lang="ko-KR" altLang="en-US" sz="25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전처리하기</a:t>
            </a:r>
            <a:endParaRPr lang="en-US" altLang="ko-KR" sz="25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Google Shape;122;p18">
            <a:extLst>
              <a:ext uri="{FF2B5EF4-FFF2-40B4-BE49-F238E27FC236}">
                <a16:creationId xmlns:a16="http://schemas.microsoft.com/office/drawing/2014/main" id="{E74F1AE0-E733-AAA9-0513-E3D4DC2E25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30463" y="7365893"/>
            <a:ext cx="2110322" cy="287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3;p18">
            <a:extLst>
              <a:ext uri="{FF2B5EF4-FFF2-40B4-BE49-F238E27FC236}">
                <a16:creationId xmlns:a16="http://schemas.microsoft.com/office/drawing/2014/main" id="{3D1F7E33-8A75-0EB8-F58A-47D58D397B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438" y="7358205"/>
            <a:ext cx="3721763" cy="289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4;p18">
            <a:extLst>
              <a:ext uri="{FF2B5EF4-FFF2-40B4-BE49-F238E27FC236}">
                <a16:creationId xmlns:a16="http://schemas.microsoft.com/office/drawing/2014/main" id="{B380B7AC-22B8-6E66-D033-268923E38E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51" y="7365900"/>
            <a:ext cx="10506674" cy="287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5;p18">
            <a:extLst>
              <a:ext uri="{FF2B5EF4-FFF2-40B4-BE49-F238E27FC236}">
                <a16:creationId xmlns:a16="http://schemas.microsoft.com/office/drawing/2014/main" id="{FD49CF05-5C24-8893-EE2B-D9874C1734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8477" y="2247899"/>
            <a:ext cx="388493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26;p18">
            <a:extLst>
              <a:ext uri="{FF2B5EF4-FFF2-40B4-BE49-F238E27FC236}">
                <a16:creationId xmlns:a16="http://schemas.microsoft.com/office/drawing/2014/main" id="{ED81C16A-76E6-8BB7-2F1D-3A10DE377E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188" y="2247901"/>
            <a:ext cx="10506674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7;p18">
            <a:extLst>
              <a:ext uri="{FF2B5EF4-FFF2-40B4-BE49-F238E27FC236}">
                <a16:creationId xmlns:a16="http://schemas.microsoft.com/office/drawing/2014/main" id="{C25A8D21-9445-E90C-2A29-27AF7A13C07C}"/>
              </a:ext>
            </a:extLst>
          </p:cNvPr>
          <p:cNvSpPr txBox="1"/>
          <p:nvPr/>
        </p:nvSpPr>
        <p:spPr>
          <a:xfrm>
            <a:off x="654150" y="1787885"/>
            <a:ext cx="315585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>
                <a:solidFill>
                  <a:schemeClr val="lt1"/>
                </a:solidFill>
                <a:highlight>
                  <a:srgbClr val="6AA84F"/>
                </a:highlight>
              </a:rPr>
              <a:t>X_train</a:t>
            </a:r>
            <a:endParaRPr sz="280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17" name="Google Shape;128;p18">
            <a:extLst>
              <a:ext uri="{FF2B5EF4-FFF2-40B4-BE49-F238E27FC236}">
                <a16:creationId xmlns:a16="http://schemas.microsoft.com/office/drawing/2014/main" id="{D564BFDD-57CD-C559-62BB-4E96B5E9E088}"/>
              </a:ext>
            </a:extLst>
          </p:cNvPr>
          <p:cNvSpPr txBox="1"/>
          <p:nvPr/>
        </p:nvSpPr>
        <p:spPr>
          <a:xfrm>
            <a:off x="11097600" y="1770143"/>
            <a:ext cx="315585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>
                <a:solidFill>
                  <a:schemeClr val="lt1"/>
                </a:solidFill>
                <a:highlight>
                  <a:srgbClr val="6AA84F"/>
                </a:highlight>
              </a:rPr>
              <a:t>Y_train</a:t>
            </a:r>
            <a:endParaRPr sz="280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18" name="Google Shape;129;p18">
            <a:extLst>
              <a:ext uri="{FF2B5EF4-FFF2-40B4-BE49-F238E27FC236}">
                <a16:creationId xmlns:a16="http://schemas.microsoft.com/office/drawing/2014/main" id="{EBC9EC08-B560-F1A7-A4D3-9846C8BB89D4}"/>
              </a:ext>
            </a:extLst>
          </p:cNvPr>
          <p:cNvSpPr txBox="1"/>
          <p:nvPr/>
        </p:nvSpPr>
        <p:spPr>
          <a:xfrm>
            <a:off x="482212" y="6893285"/>
            <a:ext cx="315585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 err="1">
                <a:solidFill>
                  <a:schemeClr val="lt1"/>
                </a:solidFill>
                <a:highlight>
                  <a:srgbClr val="6AA84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X_test</a:t>
            </a:r>
            <a:endParaRPr sz="2800" dirty="0">
              <a:solidFill>
                <a:schemeClr val="dk1"/>
              </a:solidFill>
              <a:highlight>
                <a:srgbClr val="6AA84F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Google Shape;130;p18">
            <a:extLst>
              <a:ext uri="{FF2B5EF4-FFF2-40B4-BE49-F238E27FC236}">
                <a16:creationId xmlns:a16="http://schemas.microsoft.com/office/drawing/2014/main" id="{F435D40B-DCB9-0641-A1C0-23FA36187303}"/>
              </a:ext>
            </a:extLst>
          </p:cNvPr>
          <p:cNvSpPr txBox="1"/>
          <p:nvPr/>
        </p:nvSpPr>
        <p:spPr>
          <a:xfrm>
            <a:off x="11097600" y="6817085"/>
            <a:ext cx="315585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 err="1">
                <a:solidFill>
                  <a:schemeClr val="lt1"/>
                </a:solidFill>
                <a:highlight>
                  <a:srgbClr val="6AA84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Y_test</a:t>
            </a:r>
            <a:endParaRPr sz="2800" dirty="0">
              <a:solidFill>
                <a:schemeClr val="dk1"/>
              </a:solidFill>
              <a:highlight>
                <a:srgbClr val="6AA84F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Google Shape;131;p18">
            <a:extLst>
              <a:ext uri="{FF2B5EF4-FFF2-40B4-BE49-F238E27FC236}">
                <a16:creationId xmlns:a16="http://schemas.microsoft.com/office/drawing/2014/main" id="{465C5EE5-ACCE-4E37-A814-456F187A7C63}"/>
              </a:ext>
            </a:extLst>
          </p:cNvPr>
          <p:cNvSpPr txBox="1"/>
          <p:nvPr/>
        </p:nvSpPr>
        <p:spPr>
          <a:xfrm>
            <a:off x="15284550" y="6759222"/>
            <a:ext cx="315585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dirty="0" err="1">
                <a:solidFill>
                  <a:schemeClr val="lt1"/>
                </a:solidFill>
                <a:highlight>
                  <a:srgbClr val="6AA84F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Y_pred</a:t>
            </a:r>
            <a:endParaRPr sz="2800" dirty="0">
              <a:solidFill>
                <a:schemeClr val="dk1"/>
              </a:solidFill>
              <a:highlight>
                <a:srgbClr val="6AA84F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Google Shape;132;p18">
            <a:extLst>
              <a:ext uri="{FF2B5EF4-FFF2-40B4-BE49-F238E27FC236}">
                <a16:creationId xmlns:a16="http://schemas.microsoft.com/office/drawing/2014/main" id="{EB679E07-4DDF-C547-C12C-3245B8B14990}"/>
              </a:ext>
            </a:extLst>
          </p:cNvPr>
          <p:cNvSpPr txBox="1"/>
          <p:nvPr/>
        </p:nvSpPr>
        <p:spPr>
          <a:xfrm>
            <a:off x="2382906" y="1864085"/>
            <a:ext cx="1050660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>
                <a:solidFill>
                  <a:schemeClr val="lt1"/>
                </a:solidFill>
                <a:highlight>
                  <a:srgbClr val="FF99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학습용 데이터셋 </a:t>
            </a:r>
            <a:r>
              <a:rPr lang="en-US" altLang="ko-KR" sz="2800">
                <a:solidFill>
                  <a:schemeClr val="lt1"/>
                </a:solidFill>
                <a:highlight>
                  <a:srgbClr val="FF99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train dataset</a:t>
            </a:r>
            <a:endParaRPr sz="2800">
              <a:solidFill>
                <a:schemeClr val="lt1"/>
              </a:solidFill>
              <a:highlight>
                <a:srgbClr val="FF99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Google Shape;133;p18">
            <a:extLst>
              <a:ext uri="{FF2B5EF4-FFF2-40B4-BE49-F238E27FC236}">
                <a16:creationId xmlns:a16="http://schemas.microsoft.com/office/drawing/2014/main" id="{CF3B9F88-1618-A40A-21D1-0E0A8B195C51}"/>
              </a:ext>
            </a:extLst>
          </p:cNvPr>
          <p:cNvSpPr txBox="1"/>
          <p:nvPr/>
        </p:nvSpPr>
        <p:spPr>
          <a:xfrm>
            <a:off x="1996389" y="6893285"/>
            <a:ext cx="1100565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solidFill>
                  <a:schemeClr val="lt1"/>
                </a:solidFill>
                <a:highlight>
                  <a:srgbClr val="FF99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테스트용 데이터셋 </a:t>
            </a:r>
            <a:r>
              <a:rPr lang="en-US" altLang="ko-KR" sz="2800" dirty="0">
                <a:solidFill>
                  <a:schemeClr val="lt1"/>
                </a:solidFill>
                <a:highlight>
                  <a:srgbClr val="FF99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test dataset</a:t>
            </a:r>
            <a:endParaRPr sz="2800" dirty="0">
              <a:solidFill>
                <a:schemeClr val="lt1"/>
              </a:solidFill>
              <a:highlight>
                <a:srgbClr val="FF99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Google Shape;134;p18">
            <a:extLst>
              <a:ext uri="{FF2B5EF4-FFF2-40B4-BE49-F238E27FC236}">
                <a16:creationId xmlns:a16="http://schemas.microsoft.com/office/drawing/2014/main" id="{4B64B518-9533-487C-9247-422DC151D6DD}"/>
              </a:ext>
            </a:extLst>
          </p:cNvPr>
          <p:cNvSpPr txBox="1"/>
          <p:nvPr/>
        </p:nvSpPr>
        <p:spPr>
          <a:xfrm>
            <a:off x="14065612" y="4623357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>
                <a:solidFill>
                  <a:schemeClr val="lt1"/>
                </a:solidFill>
                <a:highlight>
                  <a:srgbClr val="FF00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80%</a:t>
            </a:r>
            <a:endParaRPr sz="3750">
              <a:solidFill>
                <a:schemeClr val="dk1"/>
              </a:solidFill>
              <a:highlight>
                <a:srgbClr val="FF00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Google Shape;135;p18">
            <a:extLst>
              <a:ext uri="{FF2B5EF4-FFF2-40B4-BE49-F238E27FC236}">
                <a16:creationId xmlns:a16="http://schemas.microsoft.com/office/drawing/2014/main" id="{728AEAA7-045A-3931-09C9-E290BA445E3F}"/>
              </a:ext>
            </a:extLst>
          </p:cNvPr>
          <p:cNvSpPr txBox="1"/>
          <p:nvPr/>
        </p:nvSpPr>
        <p:spPr>
          <a:xfrm>
            <a:off x="13798820" y="8710800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>
                <a:solidFill>
                  <a:schemeClr val="lt1"/>
                </a:solidFill>
                <a:highlight>
                  <a:srgbClr val="FF0000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20%</a:t>
            </a:r>
            <a:endParaRPr sz="3750">
              <a:solidFill>
                <a:schemeClr val="dk1"/>
              </a:solidFill>
              <a:highlight>
                <a:srgbClr val="FF0000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Google Shape;136;p18">
            <a:extLst>
              <a:ext uri="{FF2B5EF4-FFF2-40B4-BE49-F238E27FC236}">
                <a16:creationId xmlns:a16="http://schemas.microsoft.com/office/drawing/2014/main" id="{E42CA4BE-8CDE-6C47-B640-EDEAAB9D8CA2}"/>
              </a:ext>
            </a:extLst>
          </p:cNvPr>
          <p:cNvSpPr txBox="1"/>
          <p:nvPr/>
        </p:nvSpPr>
        <p:spPr>
          <a:xfrm>
            <a:off x="14963400" y="5199638"/>
            <a:ext cx="3324600" cy="216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3000">
                <a:solidFill>
                  <a:schemeClr val="lt1"/>
                </a:solidFill>
                <a:highlight>
                  <a:srgbClr val="6FA8DC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기계가 예측한 </a:t>
            </a:r>
            <a:endParaRPr sz="3000">
              <a:solidFill>
                <a:schemeClr val="lt1"/>
              </a:solidFill>
              <a:highlight>
                <a:srgbClr val="6FA8DC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3000">
                <a:solidFill>
                  <a:schemeClr val="lt1"/>
                </a:solidFill>
                <a:highlight>
                  <a:srgbClr val="6FA8DC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[survived] </a:t>
            </a:r>
            <a:r>
              <a:rPr lang="ko-KR" altLang="en-US" sz="3000">
                <a:solidFill>
                  <a:schemeClr val="lt1"/>
                </a:solidFill>
                <a:highlight>
                  <a:srgbClr val="6FA8DC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열의 값 </a:t>
            </a:r>
            <a:endParaRPr sz="3000">
              <a:solidFill>
                <a:schemeClr val="lt1"/>
              </a:solidFill>
              <a:highlight>
                <a:srgbClr val="6FA8DC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just">
              <a:lnSpc>
                <a:spcPct val="110000"/>
              </a:lnSpc>
            </a:pPr>
            <a:r>
              <a:rPr lang="en-US" altLang="ko-KR" sz="3000">
                <a:solidFill>
                  <a:schemeClr val="lt1"/>
                </a:solidFill>
                <a:highlight>
                  <a:srgbClr val="6FA8DC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(prediction)</a:t>
            </a:r>
            <a:endParaRPr sz="3000">
              <a:solidFill>
                <a:schemeClr val="lt1"/>
              </a:solidFill>
              <a:highlight>
                <a:srgbClr val="6FA8DC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Google Shape;137;p18">
            <a:extLst>
              <a:ext uri="{FF2B5EF4-FFF2-40B4-BE49-F238E27FC236}">
                <a16:creationId xmlns:a16="http://schemas.microsoft.com/office/drawing/2014/main" id="{ECEA63D6-F480-D608-D7A6-BF0662C7730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3230" t="1916" r="34577" b="60658"/>
          <a:stretch/>
        </p:blipFill>
        <p:spPr>
          <a:xfrm>
            <a:off x="14997770" y="2247899"/>
            <a:ext cx="3155850" cy="260938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38;p18">
            <a:extLst>
              <a:ext uri="{FF2B5EF4-FFF2-40B4-BE49-F238E27FC236}">
                <a16:creationId xmlns:a16="http://schemas.microsoft.com/office/drawing/2014/main" id="{E934090A-D6C8-647F-29B9-9C98415EF9DE}"/>
              </a:ext>
            </a:extLst>
          </p:cNvPr>
          <p:cNvSpPr txBox="1"/>
          <p:nvPr/>
        </p:nvSpPr>
        <p:spPr>
          <a:xfrm>
            <a:off x="15087638" y="1877693"/>
            <a:ext cx="3324600" cy="6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800">
                <a:solidFill>
                  <a:schemeClr val="lt1"/>
                </a:solidFill>
                <a:highlight>
                  <a:srgbClr val="6FA8DC"/>
                </a:highligh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오차</a:t>
            </a:r>
            <a:endParaRPr sz="2800">
              <a:solidFill>
                <a:schemeClr val="lt1"/>
              </a:solidFill>
              <a:highlight>
                <a:srgbClr val="6FA8DC"/>
              </a:highligh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4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5077" y="876300"/>
            <a:ext cx="1651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머신러닝의 원리 </a:t>
            </a:r>
            <a:r>
              <a:rPr lang="en-US" altLang="ko-KR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(Multi Layer Perceptron)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23203" y="1104900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4" name="Google Shape;143;p19">
            <a:extLst>
              <a:ext uri="{FF2B5EF4-FFF2-40B4-BE49-F238E27FC236}">
                <a16:creationId xmlns:a16="http://schemas.microsoft.com/office/drawing/2014/main" id="{20B8C86D-EC60-A32A-2DE3-2709198E0D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458" y="1951741"/>
            <a:ext cx="15614529" cy="848685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44;p19">
            <a:extLst>
              <a:ext uri="{FF2B5EF4-FFF2-40B4-BE49-F238E27FC236}">
                <a16:creationId xmlns:a16="http://schemas.microsoft.com/office/drawing/2014/main" id="{1FEAA476-E6F8-0BBF-1E83-C54E9319833B}"/>
              </a:ext>
            </a:extLst>
          </p:cNvPr>
          <p:cNvSpPr txBox="1"/>
          <p:nvPr/>
        </p:nvSpPr>
        <p:spPr>
          <a:xfrm>
            <a:off x="2584106" y="3497614"/>
            <a:ext cx="911475" cy="8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4050" dirty="0">
                <a:solidFill>
                  <a:schemeClr val="lt1"/>
                </a:solidFill>
                <a:highlight>
                  <a:schemeClr val="dk1"/>
                </a:highlight>
              </a:rPr>
              <a:t>1</a:t>
            </a:r>
            <a:endParaRPr sz="4050" dirty="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6" name="Google Shape;145;p19">
            <a:extLst>
              <a:ext uri="{FF2B5EF4-FFF2-40B4-BE49-F238E27FC236}">
                <a16:creationId xmlns:a16="http://schemas.microsoft.com/office/drawing/2014/main" id="{E1001C66-C875-BFD5-3BB0-07506E691B5D}"/>
              </a:ext>
            </a:extLst>
          </p:cNvPr>
          <p:cNvSpPr txBox="1"/>
          <p:nvPr/>
        </p:nvSpPr>
        <p:spPr>
          <a:xfrm>
            <a:off x="2584106" y="5276068"/>
            <a:ext cx="3155850" cy="8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4050" dirty="0">
                <a:solidFill>
                  <a:schemeClr val="lt1"/>
                </a:solidFill>
                <a:highlight>
                  <a:schemeClr val="dk1"/>
                </a:highlight>
              </a:rPr>
              <a:t>2</a:t>
            </a:r>
            <a:endParaRPr sz="4050" dirty="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7" name="Google Shape;146;p19">
            <a:extLst>
              <a:ext uri="{FF2B5EF4-FFF2-40B4-BE49-F238E27FC236}">
                <a16:creationId xmlns:a16="http://schemas.microsoft.com/office/drawing/2014/main" id="{40A33C1F-DD69-9DB0-D1B9-C27DD4C5CC28}"/>
              </a:ext>
            </a:extLst>
          </p:cNvPr>
          <p:cNvSpPr txBox="1"/>
          <p:nvPr/>
        </p:nvSpPr>
        <p:spPr>
          <a:xfrm>
            <a:off x="2584106" y="7072176"/>
            <a:ext cx="3155850" cy="8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4050" dirty="0">
                <a:solidFill>
                  <a:schemeClr val="lt1"/>
                </a:solidFill>
                <a:highlight>
                  <a:schemeClr val="dk1"/>
                </a:highlight>
              </a:rPr>
              <a:t>75</a:t>
            </a:r>
            <a:endParaRPr sz="4050" dirty="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8" name="Google Shape;147;p19">
            <a:extLst>
              <a:ext uri="{FF2B5EF4-FFF2-40B4-BE49-F238E27FC236}">
                <a16:creationId xmlns:a16="http://schemas.microsoft.com/office/drawing/2014/main" id="{8FB6235A-B8C1-4F2B-48C5-8459BB5E1191}"/>
              </a:ext>
            </a:extLst>
          </p:cNvPr>
          <p:cNvSpPr txBox="1"/>
          <p:nvPr/>
        </p:nvSpPr>
        <p:spPr>
          <a:xfrm>
            <a:off x="3165757" y="9129799"/>
            <a:ext cx="3155850" cy="8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4050" dirty="0">
                <a:solidFill>
                  <a:schemeClr val="lt1"/>
                </a:solidFill>
                <a:highlight>
                  <a:schemeClr val="dk1"/>
                </a:highlight>
              </a:rPr>
              <a:t>0</a:t>
            </a:r>
            <a:endParaRPr sz="4050" dirty="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49" name="Google Shape;148;p19">
            <a:extLst>
              <a:ext uri="{FF2B5EF4-FFF2-40B4-BE49-F238E27FC236}">
                <a16:creationId xmlns:a16="http://schemas.microsoft.com/office/drawing/2014/main" id="{E2D87314-7413-8AFD-F167-67FADD80403A}"/>
              </a:ext>
            </a:extLst>
          </p:cNvPr>
          <p:cNvSpPr txBox="1"/>
          <p:nvPr/>
        </p:nvSpPr>
        <p:spPr>
          <a:xfrm>
            <a:off x="14733968" y="5021466"/>
            <a:ext cx="3155850" cy="8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4050">
                <a:solidFill>
                  <a:schemeClr val="lt1"/>
                </a:solidFill>
                <a:highlight>
                  <a:schemeClr val="dk1"/>
                </a:highlight>
              </a:rPr>
              <a:t>1 (</a:t>
            </a:r>
            <a:r>
              <a:rPr lang="ko-KR" altLang="en-US" sz="4050">
                <a:solidFill>
                  <a:schemeClr val="lt1"/>
                </a:solidFill>
                <a:highlight>
                  <a:schemeClr val="dk1"/>
                </a:highlight>
              </a:rPr>
              <a:t>생존</a:t>
            </a:r>
            <a:r>
              <a:rPr lang="en-US" altLang="ko-KR" sz="4050">
                <a:solidFill>
                  <a:schemeClr val="lt1"/>
                </a:solidFill>
                <a:highlight>
                  <a:schemeClr val="dk1"/>
                </a:highlight>
              </a:rPr>
              <a:t>)</a:t>
            </a:r>
            <a:endParaRPr sz="405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50" name="Google Shape;149;p19">
            <a:extLst>
              <a:ext uri="{FF2B5EF4-FFF2-40B4-BE49-F238E27FC236}">
                <a16:creationId xmlns:a16="http://schemas.microsoft.com/office/drawing/2014/main" id="{C5FB093F-9C02-A059-2CE3-968B0EFA0CC4}"/>
              </a:ext>
            </a:extLst>
          </p:cNvPr>
          <p:cNvSpPr txBox="1"/>
          <p:nvPr/>
        </p:nvSpPr>
        <p:spPr>
          <a:xfrm>
            <a:off x="14653128" y="4090910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 dirty="0">
                <a:solidFill>
                  <a:schemeClr val="lt1"/>
                </a:solidFill>
                <a:highlight>
                  <a:srgbClr val="0000FF"/>
                </a:highlight>
              </a:rPr>
              <a:t>[survived]</a:t>
            </a:r>
            <a:endParaRPr sz="3750" dirty="0"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51" name="Google Shape;150;p19">
            <a:extLst>
              <a:ext uri="{FF2B5EF4-FFF2-40B4-BE49-F238E27FC236}">
                <a16:creationId xmlns:a16="http://schemas.microsoft.com/office/drawing/2014/main" id="{C3A22A54-87EA-5BD4-9B9E-9341ABE4F92A}"/>
              </a:ext>
            </a:extLst>
          </p:cNvPr>
          <p:cNvSpPr txBox="1"/>
          <p:nvPr/>
        </p:nvSpPr>
        <p:spPr>
          <a:xfrm>
            <a:off x="1628115" y="2726911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 dirty="0">
                <a:solidFill>
                  <a:schemeClr val="lt1"/>
                </a:solidFill>
                <a:highlight>
                  <a:srgbClr val="0000FF"/>
                </a:highlight>
              </a:rPr>
              <a:t>[gender]</a:t>
            </a:r>
            <a:endParaRPr sz="3750" dirty="0"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52" name="Google Shape;151;p19">
            <a:extLst>
              <a:ext uri="{FF2B5EF4-FFF2-40B4-BE49-F238E27FC236}">
                <a16:creationId xmlns:a16="http://schemas.microsoft.com/office/drawing/2014/main" id="{E0DD053D-C512-F24D-886E-24D542CF280A}"/>
              </a:ext>
            </a:extLst>
          </p:cNvPr>
          <p:cNvSpPr txBox="1"/>
          <p:nvPr/>
        </p:nvSpPr>
        <p:spPr>
          <a:xfrm>
            <a:off x="1658595" y="4507891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 dirty="0">
                <a:solidFill>
                  <a:schemeClr val="lt1"/>
                </a:solidFill>
                <a:highlight>
                  <a:srgbClr val="0000FF"/>
                </a:highlight>
              </a:rPr>
              <a:t>[</a:t>
            </a:r>
            <a:r>
              <a:rPr lang="en-US" altLang="ko-KR" sz="3750" dirty="0" err="1">
                <a:solidFill>
                  <a:schemeClr val="lt1"/>
                </a:solidFill>
                <a:highlight>
                  <a:srgbClr val="0000FF"/>
                </a:highlight>
              </a:rPr>
              <a:t>pclass</a:t>
            </a:r>
            <a:r>
              <a:rPr lang="en-US" altLang="ko-KR" sz="3750" dirty="0">
                <a:solidFill>
                  <a:schemeClr val="lt1"/>
                </a:solidFill>
                <a:highlight>
                  <a:srgbClr val="0000FF"/>
                </a:highlight>
              </a:rPr>
              <a:t>]</a:t>
            </a:r>
            <a:endParaRPr sz="3750" dirty="0"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53" name="Google Shape;152;p19">
            <a:extLst>
              <a:ext uri="{FF2B5EF4-FFF2-40B4-BE49-F238E27FC236}">
                <a16:creationId xmlns:a16="http://schemas.microsoft.com/office/drawing/2014/main" id="{CB008051-2764-B9A8-37F4-6E0D52C6284B}"/>
              </a:ext>
            </a:extLst>
          </p:cNvPr>
          <p:cNvSpPr txBox="1"/>
          <p:nvPr/>
        </p:nvSpPr>
        <p:spPr>
          <a:xfrm>
            <a:off x="2131997" y="6091856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 dirty="0">
                <a:solidFill>
                  <a:schemeClr val="lt1"/>
                </a:solidFill>
                <a:highlight>
                  <a:srgbClr val="0000FF"/>
                </a:highlight>
              </a:rPr>
              <a:t>[age]</a:t>
            </a:r>
            <a:endParaRPr sz="3750" dirty="0"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54" name="Google Shape;153;p19">
            <a:extLst>
              <a:ext uri="{FF2B5EF4-FFF2-40B4-BE49-F238E27FC236}">
                <a16:creationId xmlns:a16="http://schemas.microsoft.com/office/drawing/2014/main" id="{8FD74226-63DD-1CBD-BAB6-701CB0F9A0B1}"/>
              </a:ext>
            </a:extLst>
          </p:cNvPr>
          <p:cNvSpPr txBox="1"/>
          <p:nvPr/>
        </p:nvSpPr>
        <p:spPr>
          <a:xfrm>
            <a:off x="1229820" y="8106310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 dirty="0">
                <a:solidFill>
                  <a:schemeClr val="lt1"/>
                </a:solidFill>
                <a:highlight>
                  <a:srgbClr val="0000FF"/>
                </a:highlight>
              </a:rPr>
              <a:t>[relatives]</a:t>
            </a:r>
            <a:endParaRPr sz="3750" dirty="0"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55" name="Google Shape;154;p19">
            <a:extLst>
              <a:ext uri="{FF2B5EF4-FFF2-40B4-BE49-F238E27FC236}">
                <a16:creationId xmlns:a16="http://schemas.microsoft.com/office/drawing/2014/main" id="{AFE01EF8-2604-8040-1B14-BB64274CBCE4}"/>
              </a:ext>
            </a:extLst>
          </p:cNvPr>
          <p:cNvSpPr txBox="1"/>
          <p:nvPr/>
        </p:nvSpPr>
        <p:spPr>
          <a:xfrm>
            <a:off x="2165101" y="9933022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>
                <a:solidFill>
                  <a:schemeClr val="lt1"/>
                </a:solidFill>
                <a:highlight>
                  <a:srgbClr val="0000FF"/>
                </a:highlight>
              </a:rPr>
              <a:t>[fare]</a:t>
            </a:r>
            <a:endParaRPr sz="3750">
              <a:solidFill>
                <a:schemeClr val="dk1"/>
              </a:solidFill>
              <a:highlight>
                <a:srgbClr val="0000FF"/>
              </a:highlight>
            </a:endParaRPr>
          </a:p>
        </p:txBody>
      </p:sp>
      <p:sp>
        <p:nvSpPr>
          <p:cNvPr id="56" name="Google Shape;155;p19">
            <a:extLst>
              <a:ext uri="{FF2B5EF4-FFF2-40B4-BE49-F238E27FC236}">
                <a16:creationId xmlns:a16="http://schemas.microsoft.com/office/drawing/2014/main" id="{E378A798-84B1-BF77-7027-8760D375E458}"/>
              </a:ext>
            </a:extLst>
          </p:cNvPr>
          <p:cNvSpPr txBox="1"/>
          <p:nvPr/>
        </p:nvSpPr>
        <p:spPr>
          <a:xfrm>
            <a:off x="4590863" y="10009072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>
                <a:solidFill>
                  <a:schemeClr val="lt1"/>
                </a:solidFill>
                <a:highlight>
                  <a:srgbClr val="6AA84F"/>
                </a:highlight>
              </a:rPr>
              <a:t>[relu], 5</a:t>
            </a:r>
            <a:endParaRPr sz="375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57" name="Google Shape;156;p19">
            <a:extLst>
              <a:ext uri="{FF2B5EF4-FFF2-40B4-BE49-F238E27FC236}">
                <a16:creationId xmlns:a16="http://schemas.microsoft.com/office/drawing/2014/main" id="{BA007FC9-B9D8-6828-004D-1003C3638908}"/>
              </a:ext>
            </a:extLst>
          </p:cNvPr>
          <p:cNvSpPr txBox="1"/>
          <p:nvPr/>
        </p:nvSpPr>
        <p:spPr>
          <a:xfrm>
            <a:off x="8594550" y="10009072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>
                <a:solidFill>
                  <a:schemeClr val="lt1"/>
                </a:solidFill>
                <a:highlight>
                  <a:srgbClr val="6AA84F"/>
                </a:highlight>
              </a:rPr>
              <a:t>[relu], 5</a:t>
            </a:r>
            <a:endParaRPr sz="375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58" name="Google Shape;157;p19">
            <a:extLst>
              <a:ext uri="{FF2B5EF4-FFF2-40B4-BE49-F238E27FC236}">
                <a16:creationId xmlns:a16="http://schemas.microsoft.com/office/drawing/2014/main" id="{6B327631-408D-0A2C-C5C3-26A653D8FA4D}"/>
              </a:ext>
            </a:extLst>
          </p:cNvPr>
          <p:cNvSpPr txBox="1"/>
          <p:nvPr/>
        </p:nvSpPr>
        <p:spPr>
          <a:xfrm>
            <a:off x="11833688" y="9822697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>
                <a:solidFill>
                  <a:schemeClr val="lt1"/>
                </a:solidFill>
                <a:highlight>
                  <a:srgbClr val="6AA84F"/>
                </a:highlight>
              </a:rPr>
              <a:t>[sigmoid], 1</a:t>
            </a:r>
            <a:endParaRPr sz="375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60" name="Google Shape;159;p19">
            <a:extLst>
              <a:ext uri="{FF2B5EF4-FFF2-40B4-BE49-F238E27FC236}">
                <a16:creationId xmlns:a16="http://schemas.microsoft.com/office/drawing/2014/main" id="{B4E4C16D-734E-CC55-1525-64FF2B99F1ED}"/>
              </a:ext>
            </a:extLst>
          </p:cNvPr>
          <p:cNvSpPr txBox="1"/>
          <p:nvPr/>
        </p:nvSpPr>
        <p:spPr>
          <a:xfrm>
            <a:off x="4489693" y="6231984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3750" dirty="0">
                <a:solidFill>
                  <a:schemeClr val="lt1"/>
                </a:solidFill>
                <a:highlight>
                  <a:srgbClr val="6AA84F"/>
                </a:highlight>
              </a:rPr>
              <a:t>30 params</a:t>
            </a:r>
            <a:endParaRPr sz="3750" dirty="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61" name="Google Shape;160;p19">
            <a:extLst>
              <a:ext uri="{FF2B5EF4-FFF2-40B4-BE49-F238E27FC236}">
                <a16:creationId xmlns:a16="http://schemas.microsoft.com/office/drawing/2014/main" id="{DE670BEB-830D-410F-20F2-22DC0ACB8F73}"/>
              </a:ext>
            </a:extLst>
          </p:cNvPr>
          <p:cNvSpPr txBox="1"/>
          <p:nvPr/>
        </p:nvSpPr>
        <p:spPr>
          <a:xfrm>
            <a:off x="8893145" y="5952022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  <a:buClr>
                <a:schemeClr val="dk1"/>
              </a:buClr>
            </a:pPr>
            <a:r>
              <a:rPr lang="en-US" altLang="ko-KR" sz="3750">
                <a:solidFill>
                  <a:schemeClr val="lt1"/>
                </a:solidFill>
                <a:highlight>
                  <a:srgbClr val="6AA84F"/>
                </a:highlight>
              </a:rPr>
              <a:t>30 params</a:t>
            </a:r>
            <a:endParaRPr sz="375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62" name="Google Shape;161;p19">
            <a:extLst>
              <a:ext uri="{FF2B5EF4-FFF2-40B4-BE49-F238E27FC236}">
                <a16:creationId xmlns:a16="http://schemas.microsoft.com/office/drawing/2014/main" id="{BD3865F9-5C5F-2193-90E6-C6A89E170F61}"/>
              </a:ext>
            </a:extLst>
          </p:cNvPr>
          <p:cNvSpPr txBox="1"/>
          <p:nvPr/>
        </p:nvSpPr>
        <p:spPr>
          <a:xfrm>
            <a:off x="12048995" y="5834084"/>
            <a:ext cx="31558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  <a:buClr>
                <a:schemeClr val="dk1"/>
              </a:buClr>
            </a:pPr>
            <a:r>
              <a:rPr lang="en-US" altLang="ko-KR" sz="3750">
                <a:solidFill>
                  <a:schemeClr val="lt1"/>
                </a:solidFill>
                <a:highlight>
                  <a:srgbClr val="6AA84F"/>
                </a:highlight>
              </a:rPr>
              <a:t>6 params</a:t>
            </a:r>
            <a:endParaRPr sz="3750">
              <a:solidFill>
                <a:schemeClr val="dk1"/>
              </a:solidFill>
              <a:highlight>
                <a:srgbClr val="6AA84F"/>
              </a:highlight>
            </a:endParaRPr>
          </a:p>
        </p:txBody>
      </p:sp>
      <p:sp>
        <p:nvSpPr>
          <p:cNvPr id="63" name="Google Shape;162;p19">
            <a:extLst>
              <a:ext uri="{FF2B5EF4-FFF2-40B4-BE49-F238E27FC236}">
                <a16:creationId xmlns:a16="http://schemas.microsoft.com/office/drawing/2014/main" id="{D34F97FA-AB5E-F6EA-6624-9EC00BAF9C26}"/>
              </a:ext>
            </a:extLst>
          </p:cNvPr>
          <p:cNvSpPr txBox="1"/>
          <p:nvPr/>
        </p:nvSpPr>
        <p:spPr>
          <a:xfrm>
            <a:off x="11137" y="9844015"/>
            <a:ext cx="4807350" cy="77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3750" dirty="0">
                <a:solidFill>
                  <a:schemeClr val="lt1"/>
                </a:solidFill>
                <a:highlight>
                  <a:srgbClr val="FF0000"/>
                </a:highlight>
              </a:rPr>
              <a:t>정규화 된 값을 입력</a:t>
            </a:r>
            <a:r>
              <a:rPr lang="en-US" altLang="ko-KR" sz="3750" dirty="0">
                <a:solidFill>
                  <a:schemeClr val="lt1"/>
                </a:solidFill>
                <a:highlight>
                  <a:srgbClr val="FF0000"/>
                </a:highlight>
              </a:rPr>
              <a:t>!!</a:t>
            </a:r>
            <a:endParaRPr sz="3750" dirty="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5016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5077" y="876300"/>
            <a:ext cx="1651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머신러닝의 원리 </a:t>
            </a:r>
            <a:r>
              <a:rPr lang="en-US" altLang="ko-KR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(Multi Layer Perceptron)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23203" y="1104900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Google Shape;172;p21">
            <a:extLst>
              <a:ext uri="{FF2B5EF4-FFF2-40B4-BE49-F238E27FC236}">
                <a16:creationId xmlns:a16="http://schemas.microsoft.com/office/drawing/2014/main" id="{9CA44A72-7C8C-3F4B-5F13-B0D14841BA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171700"/>
            <a:ext cx="13404197" cy="7243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41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5077" y="876300"/>
            <a:ext cx="1651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여러 개의 </a:t>
            </a:r>
            <a:r>
              <a:rPr lang="en-US" altLang="ko-KR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MLP = </a:t>
            </a:r>
            <a:r>
              <a:rPr lang="ko-KR" altLang="en-US" sz="54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인공신경망 </a:t>
            </a:r>
            <a:r>
              <a:rPr lang="en-US" altLang="ko-KR" sz="36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(Artificial Neural </a:t>
            </a:r>
            <a:r>
              <a:rPr lang="en-US" altLang="ko-KR" sz="3600" dirty="0" err="1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Netowork</a:t>
            </a:r>
            <a:r>
              <a:rPr lang="en-US" altLang="ko-KR" sz="3600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altLang="ko-KR" sz="5400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203" y="1104900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Google Shape;167;p20">
            <a:extLst>
              <a:ext uri="{FF2B5EF4-FFF2-40B4-BE49-F238E27FC236}">
                <a16:creationId xmlns:a16="http://schemas.microsoft.com/office/drawing/2014/main" id="{06A0EFFE-C976-EBC1-925A-7C6EC2E80B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731" y="2476500"/>
            <a:ext cx="17499413" cy="7109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936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042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 몸풀기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5640" y="2705100"/>
            <a:ext cx="69924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기초적인 데이터 전처리하기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0BAB49-7C13-4A84-F126-A91819C59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83" t="18148" r="6666" b="9260"/>
          <a:stretch/>
        </p:blipFill>
        <p:spPr>
          <a:xfrm>
            <a:off x="854766" y="1947455"/>
            <a:ext cx="11658600" cy="746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98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042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데이터 다루기 및 전처리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66" y="3056850"/>
            <a:ext cx="6992442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 콘솔에서 이미지 데이터 불러오기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3EE42FC-6519-CC0F-872A-5E237A1B8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4" t="18889" r="1665" b="36667"/>
          <a:stretch/>
        </p:blipFill>
        <p:spPr>
          <a:xfrm>
            <a:off x="436755" y="3566874"/>
            <a:ext cx="10761029" cy="2948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18286-60D8-2503-0943-0BAFC2518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" t="21110" r="63333" b="12222"/>
          <a:stretch/>
        </p:blipFill>
        <p:spPr>
          <a:xfrm>
            <a:off x="11811000" y="2247900"/>
            <a:ext cx="6096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11000" y="1729789"/>
            <a:ext cx="6324600" cy="486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</a:t>
            </a:r>
            <a:r>
              <a:rPr lang="ko-KR" altLang="en-US" sz="25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전처리하기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18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899631" y="3173730"/>
            <a:ext cx="44887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3835" y="7100554"/>
            <a:ext cx="74603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b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5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endParaRPr lang="ko-KR" altLang="en-US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4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704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err="1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Tensorflow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/ </a:t>
            </a:r>
            <a:r>
              <a:rPr lang="en-US" altLang="ko-KR" sz="5400" b="1" dirty="0" err="1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Pytorch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</a:t>
            </a:r>
            <a:b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분류 실습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66" y="9417903"/>
            <a:ext cx="157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참고자료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https://yceffort.kr/2019/01/30/pytorch-3-convolutional-neural-network(2)</a:t>
            </a:r>
          </a:p>
          <a:p>
            <a:pPr marL="342900" indent="-342900">
              <a:buFontTx/>
              <a:buChar char="-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https://ecampus.kookmin.ac.kr/mod/url/view.php?id=1278800&amp;redirect=1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https://tutorials.pytorch.kr/beginner/blitz/cifar10_tutorial.html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 descr="cifar10">
            <a:extLst>
              <a:ext uri="{FF2B5EF4-FFF2-40B4-BE49-F238E27FC236}">
                <a16:creationId xmlns:a16="http://schemas.microsoft.com/office/drawing/2014/main" id="{27DE9B8E-2913-0812-5D52-8190C28D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74308"/>
            <a:ext cx="8610600" cy="67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383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704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평가 방법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0589" y="2509181"/>
            <a:ext cx="48038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CROSS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03E3CC-5D9E-2795-27C9-2175C376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36820"/>
            <a:ext cx="4486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27FF6-F3C3-BF7B-7CD5-E39D3535D384}"/>
              </a:ext>
            </a:extLst>
          </p:cNvPr>
          <p:cNvSpPr txBox="1"/>
          <p:nvPr/>
        </p:nvSpPr>
        <p:spPr>
          <a:xfrm>
            <a:off x="2057400" y="2179620"/>
            <a:ext cx="4775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CONFUSION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BC698-6D9D-8A7F-3678-8069AAE1B354}"/>
              </a:ext>
            </a:extLst>
          </p:cNvPr>
          <p:cNvSpPr txBox="1"/>
          <p:nvPr/>
        </p:nvSpPr>
        <p:spPr>
          <a:xfrm>
            <a:off x="304800" y="97917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Reference: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https://deepinsight.tistory.com/173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  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https://s5unnyjjj.tistory.com/44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5AB45D-82E0-89C5-AA6C-6CA49DCB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5497620"/>
            <a:ext cx="48482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6B8C90-C2A7-D8EC-3388-AA4D8207D1B3}"/>
              </a:ext>
            </a:extLst>
          </p:cNvPr>
          <p:cNvSpPr txBox="1"/>
          <p:nvPr/>
        </p:nvSpPr>
        <p:spPr>
          <a:xfrm>
            <a:off x="2057400" y="4987348"/>
            <a:ext cx="47759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ROC CURVE / AUC</a:t>
            </a:r>
          </a:p>
        </p:txBody>
      </p:sp>
      <p:pic>
        <p:nvPicPr>
          <p:cNvPr id="1030" name="Picture 6" descr="3.1. Cross-validation: evaluating estimator performance — scikit-learn  1.2.0 documentation">
            <a:extLst>
              <a:ext uri="{FF2B5EF4-FFF2-40B4-BE49-F238E27FC236}">
                <a16:creationId xmlns:a16="http://schemas.microsoft.com/office/drawing/2014/main" id="{F055FDD2-5053-07E4-EC52-F0F8B001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9" y="3137846"/>
            <a:ext cx="8616193" cy="59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13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090" y="1304966"/>
            <a:ext cx="6690011" cy="1930383"/>
          </a:xfrm>
          <a:prstGeom prst="rect">
            <a:avLst/>
          </a:prstGeom>
        </p:spPr>
      </p:pic>
      <p:grpSp>
        <p:nvGrpSpPr>
          <p:cNvPr id="58" name="그룹 1002"/>
          <p:cNvGrpSpPr/>
          <p:nvPr/>
        </p:nvGrpSpPr>
        <p:grpSpPr>
          <a:xfrm>
            <a:off x="7941084" y="6318354"/>
            <a:ext cx="4865613" cy="176352"/>
            <a:chOff x="7941084" y="6318354"/>
            <a:chExt cx="4865613" cy="176352"/>
          </a:xfrm>
        </p:grpSpPr>
        <p:pic>
          <p:nvPicPr>
            <p:cNvPr id="59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941084" y="6318354"/>
              <a:ext cx="4865613" cy="176352"/>
            </a:xfrm>
            <a:prstGeom prst="rect">
              <a:avLst/>
            </a:prstGeom>
          </p:spPr>
        </p:pic>
      </p:grpSp>
      <p:grpSp>
        <p:nvGrpSpPr>
          <p:cNvPr id="60" name="그룹 1003"/>
          <p:cNvGrpSpPr/>
          <p:nvPr/>
        </p:nvGrpSpPr>
        <p:grpSpPr>
          <a:xfrm>
            <a:off x="11845484" y="6124174"/>
            <a:ext cx="4477560" cy="176650"/>
            <a:chOff x="11845484" y="6124174"/>
            <a:chExt cx="4477560" cy="176650"/>
          </a:xfrm>
        </p:grpSpPr>
        <p:pic>
          <p:nvPicPr>
            <p:cNvPr id="61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845484" y="6124174"/>
              <a:ext cx="4477560" cy="1766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0553412" y="4653929"/>
            <a:ext cx="294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인공지능이란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인공지능으로 무엇을 할 수 있는가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20531" y="3992320"/>
            <a:ext cx="321269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Introduction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62067" y="5657923"/>
            <a:ext cx="331363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Hands</a:t>
            </a:r>
            <a:r>
              <a:rPr lang="ko-KR" altLang="en-US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On!!</a:t>
            </a:r>
            <a:endParaRPr lang="ko-KR" altLang="en-US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76404" y="6369704"/>
            <a:ext cx="3291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ko-KR" altLang="en-US" sz="20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이미지 전처리하기</a:t>
            </a:r>
            <a:endParaRPr lang="en-US" altLang="ko-KR" sz="20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53271" y="3973588"/>
            <a:ext cx="42905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Custom Dataset </a:t>
            </a:r>
          </a:p>
          <a:p>
            <a:endParaRPr lang="ko-KR" altLang="en-US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95835" y="4547412"/>
            <a:ext cx="3948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데이터 수집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altLang="ko-KR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b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 분류 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테스트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검증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모델성능향상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E9774-8BBC-F0A3-7FC3-5A542238636F}"/>
              </a:ext>
            </a:extLst>
          </p:cNvPr>
          <p:cNvSpPr txBox="1"/>
          <p:nvPr/>
        </p:nvSpPr>
        <p:spPr>
          <a:xfrm>
            <a:off x="10591800" y="8342361"/>
            <a:ext cx="29512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b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사용한 이미지 분류 실습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완성된 기계학습 모델 평가하기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CDF99-87E3-7C3B-D03B-E5563A41689B}"/>
              </a:ext>
            </a:extLst>
          </p:cNvPr>
          <p:cNvSpPr txBox="1"/>
          <p:nvPr/>
        </p:nvSpPr>
        <p:spPr>
          <a:xfrm>
            <a:off x="10431835" y="7270455"/>
            <a:ext cx="41100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3.Tensorflow</a:t>
            </a:r>
            <a:b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3100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PyTorch</a:t>
            </a:r>
            <a:endParaRPr lang="en-US" altLang="ko-KR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29387-041F-3C1A-468E-627D1A9B0680}"/>
              </a:ext>
            </a:extLst>
          </p:cNvPr>
          <p:cNvSpPr txBox="1"/>
          <p:nvPr/>
        </p:nvSpPr>
        <p:spPr>
          <a:xfrm>
            <a:off x="14325600" y="7772043"/>
            <a:ext cx="3948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 배포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Review</a:t>
            </a:r>
            <a:endParaRPr lang="ko-KR" altLang="en-US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BFADB-F873-4BEE-6024-79D0179667B2}"/>
              </a:ext>
            </a:extLst>
          </p:cNvPr>
          <p:cNvSpPr txBox="1"/>
          <p:nvPr/>
        </p:nvSpPr>
        <p:spPr>
          <a:xfrm>
            <a:off x="14149084" y="6721769"/>
            <a:ext cx="41100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배포 </a:t>
            </a:r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</a:p>
          <a:p>
            <a:r>
              <a:rPr lang="en-US" altLang="ko-KR" sz="31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 Review </a:t>
            </a:r>
            <a:endParaRPr lang="ko-KR" altLang="en-US" sz="31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67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7049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OPENCV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얼굴인식하기 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(Face Detection / Face Recognition)</a:t>
            </a:r>
            <a:endParaRPr lang="ko-KR" altLang="en-US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766" y="10048101"/>
            <a:ext cx="1214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http://codegongbang.tistory.com/18?category=871163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1BCB9C-F469-DB23-C261-2FC06EE6E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00500"/>
            <a:ext cx="29908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99264-E7E0-F283-D999-EA220289FFAA}"/>
              </a:ext>
            </a:extLst>
          </p:cNvPr>
          <p:cNvSpPr txBox="1"/>
          <p:nvPr/>
        </p:nvSpPr>
        <p:spPr>
          <a:xfrm>
            <a:off x="762000" y="3097595"/>
            <a:ext cx="65127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이미지에서  사람의 얼굴로 추정되는 부분을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네모로 추출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(detect)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하기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C5A93-1741-FF7F-F02B-180177FCC6DC}"/>
              </a:ext>
            </a:extLst>
          </p:cNvPr>
          <p:cNvSpPr txBox="1"/>
          <p:nvPr/>
        </p:nvSpPr>
        <p:spPr>
          <a:xfrm>
            <a:off x="6944211" y="3482315"/>
            <a:ext cx="1049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유명인 얼굴 인식하기 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(Face Recognition)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9D22AD-F700-AD11-8D38-232F34B19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3" t="15185" r="6770" b="47778"/>
          <a:stretch/>
        </p:blipFill>
        <p:spPr>
          <a:xfrm>
            <a:off x="6944211" y="4164208"/>
            <a:ext cx="10496759" cy="381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99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861531" y="3173730"/>
            <a:ext cx="45649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1417" y="7061382"/>
            <a:ext cx="94451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Custom dataset </a:t>
            </a:r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 및 학습</a:t>
            </a:r>
          </a:p>
        </p:txBody>
      </p:sp>
    </p:spTree>
    <p:extLst>
      <p:ext uri="{BB962C8B-B14F-4D97-AF65-F5344CB8AC3E}">
        <p14:creationId xmlns:p14="http://schemas.microsoft.com/office/powerpoint/2010/main" val="1561549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33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Custom dataset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구축 및 학습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526" y="1645966"/>
            <a:ext cx="121144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a. data.go.kr </a:t>
            </a:r>
            <a:r>
              <a:rPr lang="ko-KR" altLang="en-US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또는 </a:t>
            </a: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kaggle.com</a:t>
            </a:r>
            <a:r>
              <a:rPr lang="ko-KR" altLang="en-US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에서 데이터셋 수집하기</a:t>
            </a: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b. </a:t>
            </a:r>
            <a:r>
              <a:rPr lang="ko-KR" altLang="en-US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데이터의 종류에 따라  학습할 모델 선정 및 학습</a:t>
            </a: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테스트</a:t>
            </a: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검증 단계 진행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c. </a:t>
            </a:r>
            <a:r>
              <a:rPr lang="ko-KR" altLang="en-US" sz="24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질의응답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AEE5E9-97C9-747E-D2CB-09C7A059A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9102" r="18333" b="7037"/>
          <a:stretch/>
        </p:blipFill>
        <p:spPr>
          <a:xfrm>
            <a:off x="8153400" y="3319166"/>
            <a:ext cx="8537285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93F25C-4193-6663-AE4D-E6762DA6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0" t="10001" r="40000" b="8518"/>
          <a:stretch/>
        </p:blipFill>
        <p:spPr>
          <a:xfrm>
            <a:off x="1274402" y="3354126"/>
            <a:ext cx="5935288" cy="640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367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9819501"/>
            <a:ext cx="115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u="sng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https://www.youtube.com/watch?v=573EZkzfnZ0&amp;list=PLlMkM4tgfjnLSOjrEJN31gZATbcj_MpUm&amp;index=28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25C1CD-DAB7-BAED-0BF8-EDF75D58F3FB}"/>
              </a:ext>
            </a:extLst>
          </p:cNvPr>
          <p:cNvSpPr txBox="1"/>
          <p:nvPr/>
        </p:nvSpPr>
        <p:spPr>
          <a:xfrm>
            <a:off x="1085639" y="1714498"/>
            <a:ext cx="16123251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latinLnBrk="1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ko-KR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머신러닝 인자 조절 방법 </a:t>
            </a:r>
            <a:r>
              <a:rPr lang="en-US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학습률</a:t>
            </a:r>
            <a:r>
              <a:rPr lang="en-US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(learning rate), </a:t>
            </a:r>
            <a:r>
              <a:rPr lang="ko-KR" altLang="en-US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초매개변수</a:t>
            </a:r>
            <a:r>
              <a:rPr lang="en-US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(hyperparameter)</a:t>
            </a:r>
          </a:p>
          <a:p>
            <a:pPr marL="342900" lvl="0" indent="-342900" algn="l" latinLnBrk="1">
              <a:lnSpc>
                <a:spcPct val="150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ko-KR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검증</a:t>
            </a:r>
            <a:r>
              <a:rPr lang="en-US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(validation), </a:t>
            </a:r>
            <a:r>
              <a:rPr lang="ko-KR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한 개의 데이터셋을 여러 번 사용하기</a:t>
            </a:r>
            <a:r>
              <a:rPr lang="en-US" altLang="ko-KR" sz="3200" kern="100" dirty="0">
                <a:solidFill>
                  <a:srgbClr val="222222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Times New Roman" panose="02020603050405020304" pitchFamily="18" charset="0"/>
              </a:rPr>
              <a:t>(CROSS VALIDATION)</a:t>
            </a:r>
            <a:endParaRPr lang="ko-KR" altLang="ko-KR" sz="3200" kern="10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6AA1EA-2759-2160-F647-0FBEFE21D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21110" r="26250" b="9259"/>
          <a:stretch/>
        </p:blipFill>
        <p:spPr>
          <a:xfrm>
            <a:off x="5600700" y="3511229"/>
            <a:ext cx="7086600" cy="5792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1D8419-FB3E-66FF-DC4C-7400AD5FB471}"/>
              </a:ext>
            </a:extLst>
          </p:cNvPr>
          <p:cNvSpPr txBox="1"/>
          <p:nvPr/>
        </p:nvSpPr>
        <p:spPr>
          <a:xfrm>
            <a:off x="304800" y="9982557"/>
            <a:ext cx="9274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https://developers.google.com/machine-learning/crash-course/reducing-loss/learning-rate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5640" y="567034"/>
            <a:ext cx="133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성능 향상 방법</a:t>
            </a:r>
          </a:p>
        </p:txBody>
      </p:sp>
    </p:spTree>
    <p:extLst>
      <p:ext uri="{BB962C8B-B14F-4D97-AF65-F5344CB8AC3E}">
        <p14:creationId xmlns:p14="http://schemas.microsoft.com/office/powerpoint/2010/main" val="292595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3316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머신러닝은 어떻게 스스로 학습하는가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8994337"/>
            <a:ext cx="699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u="sng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https://www.youtube.com/watch?v=573EZkzfnZ0&amp;list=PLlMkM4tgfjnLSOjrEJN31gZATbcj_MpUm&amp;index=28</a:t>
            </a:r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AD6796-2483-5372-E551-EFFF79515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69816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8DC06D-F03D-00CE-6C3A-3A72446C4F29}"/>
              </a:ext>
            </a:extLst>
          </p:cNvPr>
          <p:cNvSpPr txBox="1"/>
          <p:nvPr/>
        </p:nvSpPr>
        <p:spPr>
          <a:xfrm>
            <a:off x="152400" y="9640669"/>
            <a:ext cx="9274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https://blog.naver.com/NBlogTop.naver?isHttpsRedirect=true&amp;blogId=samsjang&amp;Redirect=Dlog&amp;Qs=/samsjang/220948258166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50AA0A-4842-9F8C-8226-B7FE6141C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67" t="39630" r="23750" b="29259"/>
          <a:stretch/>
        </p:blipFill>
        <p:spPr>
          <a:xfrm>
            <a:off x="9753600" y="1580604"/>
            <a:ext cx="76962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9FB7BD-5FCC-F079-89C8-FAEA87AA9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50" t="29259" r="29166" b="32963"/>
          <a:stretch/>
        </p:blipFill>
        <p:spPr>
          <a:xfrm>
            <a:off x="10401300" y="5085804"/>
            <a:ext cx="6781800" cy="3886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575CBC-5C29-A84D-C4D9-DF0A2955EA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166" t="32536" r="26250" b="41851"/>
          <a:stretch/>
        </p:blipFill>
        <p:spPr>
          <a:xfrm>
            <a:off x="1828800" y="5818727"/>
            <a:ext cx="7239000" cy="2634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7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6556731" y="3173730"/>
            <a:ext cx="51745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3835" y="7061382"/>
            <a:ext cx="74603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모델 배포 </a:t>
            </a:r>
            <a:endParaRPr lang="en-US" altLang="ko-KR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Code Review</a:t>
            </a:r>
          </a:p>
          <a:p>
            <a:pPr algn="ctr"/>
            <a:endParaRPr lang="en-US" altLang="ko-KR" sz="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043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7143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모델 배포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1398" y="2550602"/>
            <a:ext cx="6992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AWS </a:t>
            </a:r>
            <a:r>
              <a: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</a:t>
            </a:r>
            <a:endPara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5ADDB9-9473-96D3-BAEA-087152F45A7F}"/>
              </a:ext>
            </a:extLst>
          </p:cNvPr>
          <p:cNvSpPr txBox="1"/>
          <p:nvPr/>
        </p:nvSpPr>
        <p:spPr>
          <a:xfrm>
            <a:off x="152400" y="9912225"/>
            <a:ext cx="9274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https://tech.socarcorp.kr/data/2020/03/10/ml-model-serving.html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94F65D-9CDE-EAAE-95B7-48F7819CA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7" t="12211" r="31667" b="53344"/>
          <a:stretch/>
        </p:blipFill>
        <p:spPr>
          <a:xfrm>
            <a:off x="1103057" y="3224558"/>
            <a:ext cx="6904105" cy="3915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883E26-AF15-9E02-66DD-8BFF6F443250}"/>
              </a:ext>
            </a:extLst>
          </p:cNvPr>
          <p:cNvSpPr txBox="1"/>
          <p:nvPr/>
        </p:nvSpPr>
        <p:spPr>
          <a:xfrm>
            <a:off x="228600" y="9373969"/>
            <a:ext cx="9274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https://tnsgh0101.medium.com/%EB%8F%84%EC%BB%A4%EB%A1%9C-%EB%AA%A8%EB%8D%B8-%EB%B0%B0%ED%8F%AC%ED%95%98%EA%B8%B0-1-38b915dcc65d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CC12D1-A535-5AF5-32F2-775899EE80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2" t="29259" r="43496" b="40371"/>
          <a:stretch/>
        </p:blipFill>
        <p:spPr>
          <a:xfrm>
            <a:off x="8193343" y="3070874"/>
            <a:ext cx="8991600" cy="4068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2AE4FE-AED7-AF9A-69EA-D6A1F5637405}"/>
              </a:ext>
            </a:extLst>
          </p:cNvPr>
          <p:cNvSpPr txBox="1"/>
          <p:nvPr/>
        </p:nvSpPr>
        <p:spPr>
          <a:xfrm>
            <a:off x="8153840" y="2476500"/>
            <a:ext cx="6992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DB/Web </a:t>
            </a:r>
            <a:r>
              <a: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</a:t>
            </a:r>
            <a:endPara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2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7296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Code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9674" y="2204501"/>
            <a:ext cx="12140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조별 코드 리뷰</a:t>
            </a:r>
            <a:endPara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Git, </a:t>
            </a:r>
            <a:r>
              <a:rPr lang="en-US" altLang="ko-KR" sz="40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gerrit</a:t>
            </a:r>
            <a:r>
              <a:rPr lang="en-US" altLang="ko-KR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등을 이용한 상호 코드 리뷰</a:t>
            </a:r>
            <a:endPara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그림 2 Gerrit의 리뷰 의견 입력 화면">
            <a:extLst>
              <a:ext uri="{FF2B5EF4-FFF2-40B4-BE49-F238E27FC236}">
                <a16:creationId xmlns:a16="http://schemas.microsoft.com/office/drawing/2014/main" id="{FB433807-4ED6-C5EC-42AB-2E3C76E4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6" y="3619500"/>
            <a:ext cx="1644776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73AB9-C3C7-74B6-6EEB-BFB0829ECE64}"/>
              </a:ext>
            </a:extLst>
          </p:cNvPr>
          <p:cNvSpPr txBox="1"/>
          <p:nvPr/>
        </p:nvSpPr>
        <p:spPr>
          <a:xfrm>
            <a:off x="304800" y="9917668"/>
            <a:ext cx="9274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참고자료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https://d2.naver.com/helloworld/1859580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22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29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6440" y="4063500"/>
            <a:ext cx="4615121" cy="222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43C4CD-19E3-678E-55FD-0E900942FF82}"/>
              </a:ext>
            </a:extLst>
          </p:cNvPr>
          <p:cNvSpPr txBox="1"/>
          <p:nvPr/>
        </p:nvSpPr>
        <p:spPr>
          <a:xfrm>
            <a:off x="1154332" y="2857500"/>
            <a:ext cx="39482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 재 민</a:t>
            </a:r>
            <a:endParaRPr lang="en-US" altLang="ko-KR" sz="35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FC9F3-C3AC-6248-FB2E-B30FB1A5B509}"/>
              </a:ext>
            </a:extLst>
          </p:cNvPr>
          <p:cNvSpPr txBox="1"/>
          <p:nvPr/>
        </p:nvSpPr>
        <p:spPr>
          <a:xfrm>
            <a:off x="1154332" y="3597642"/>
            <a:ext cx="8397561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 졸업 후 대기업에서 직장생활을 하며 </a:t>
            </a: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지루하고 하기 싫은 일을 하며 밥벌이를 하다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인생에서 나 자신이 원하는 재미있는 것을 </a:t>
            </a: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 보고 싶다＇고 생각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런던 유학길에 올라 데이터사이언스를 배웠습니다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(2017)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귀국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 회사에서 기획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컨설팅 업무를 수행하였습니다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강사로서 수강생 여러분들의 직무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적성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진로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재미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흥미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하고자 하는 것에 깊은 관심이 있으며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여러분들이 자신의 내적 진로를 찾아 커리어로 성취하여 성공하도록 하겠습니다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86660-FB3B-42AD-FBFD-DD127AABD55F}"/>
              </a:ext>
            </a:extLst>
          </p:cNvPr>
          <p:cNvSpPr txBox="1"/>
          <p:nvPr/>
        </p:nvSpPr>
        <p:spPr>
          <a:xfrm>
            <a:off x="1066800" y="1225891"/>
            <a:ext cx="394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강사 소개</a:t>
            </a:r>
            <a:endParaRPr lang="en-US" altLang="ko-KR" sz="60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" name="그림 개체 틀 17">
            <a:extLst>
              <a:ext uri="{FF2B5EF4-FFF2-40B4-BE49-F238E27FC236}">
                <a16:creationId xmlns:a16="http://schemas.microsoft.com/office/drawing/2014/main" id="{B9BFB459-D121-43DA-8984-9FA153C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68200" y="975552"/>
            <a:ext cx="5243193" cy="6741874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12" name="슬라이드 번호 개체 틀 20">
            <a:extLst>
              <a:ext uri="{FF2B5EF4-FFF2-40B4-BE49-F238E27FC236}">
                <a16:creationId xmlns:a16="http://schemas.microsoft.com/office/drawing/2014/main" id="{96C60D7C-1529-AB65-4F9E-E8FE460CFD64}"/>
              </a:ext>
            </a:extLst>
          </p:cNvPr>
          <p:cNvSpPr txBox="1">
            <a:spLocks/>
          </p:cNvSpPr>
          <p:nvPr/>
        </p:nvSpPr>
        <p:spPr>
          <a:xfrm>
            <a:off x="10984831" y="10153283"/>
            <a:ext cx="1692274" cy="153888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altLang="ko-KR" smtClean="0"/>
              <a:pPr/>
              <a:t>29</a:t>
            </a:fld>
            <a:endParaRPr lang="ko-KR" dirty="0"/>
          </a:p>
        </p:txBody>
      </p:sp>
      <p:sp>
        <p:nvSpPr>
          <p:cNvPr id="13" name="내용 개체 틀 14">
            <a:extLst>
              <a:ext uri="{FF2B5EF4-FFF2-40B4-BE49-F238E27FC236}">
                <a16:creationId xmlns:a16="http://schemas.microsoft.com/office/drawing/2014/main" id="{3B84DD17-07C2-C585-1F93-C0E6EBAA2D76}"/>
              </a:ext>
            </a:extLst>
          </p:cNvPr>
          <p:cNvSpPr txBox="1">
            <a:spLocks/>
          </p:cNvSpPr>
          <p:nvPr/>
        </p:nvSpPr>
        <p:spPr>
          <a:xfrm>
            <a:off x="9753600" y="8343900"/>
            <a:ext cx="4572000" cy="2449584"/>
          </a:xfrm>
          <a:prstGeom prst="rect">
            <a:avLst/>
          </a:prstGeom>
        </p:spPr>
        <p:txBody>
          <a:bodyPr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광주과학기술원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국민대학교 강사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인공지능 회사 기획인력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런던대 데이터사이언스 석사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서울대학교 재료공학부 학사</a:t>
            </a:r>
            <a:endParaRPr lang="en-US" altLang="ko-KR" sz="1800" b="1" dirty="0"/>
          </a:p>
          <a:p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384537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43C4CD-19E3-678E-55FD-0E900942FF82}"/>
              </a:ext>
            </a:extLst>
          </p:cNvPr>
          <p:cNvSpPr txBox="1"/>
          <p:nvPr/>
        </p:nvSpPr>
        <p:spPr>
          <a:xfrm>
            <a:off x="1154332" y="2857500"/>
            <a:ext cx="39482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 재 민</a:t>
            </a:r>
            <a:endParaRPr lang="en-US" altLang="ko-KR" sz="35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FC9F3-C3AC-6248-FB2E-B30FB1A5B509}"/>
              </a:ext>
            </a:extLst>
          </p:cNvPr>
          <p:cNvSpPr txBox="1"/>
          <p:nvPr/>
        </p:nvSpPr>
        <p:spPr>
          <a:xfrm>
            <a:off x="1154332" y="3597642"/>
            <a:ext cx="8397561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 졸업 후 대기업에서 직장생활을 하며 </a:t>
            </a: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지루하고 하기 싫은 일을 하며 밥벌이를 하다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인생에서 나 자신이 원하는 재미있는 것을 </a:t>
            </a: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 보고 싶다＇고 생각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런던 유학길에 올라 데이터사이언스를 배웠습니다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(2017)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귀국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 회사에서 기획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컨설팅 업무를 수행하였습니다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강사로서 수강생 여러분들의 직무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적성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진로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재미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흥미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하고자 하는 것에 깊은 관심이 있으며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여러분들이 자신의 내적 진로를 찾아 커리어로 성취하여 성공하도록 하겠습니다</a:t>
            </a:r>
            <a:r>
              <a:rPr lang="en-US" altLang="ko-KR" sz="25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25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86660-FB3B-42AD-FBFD-DD127AABD55F}"/>
              </a:ext>
            </a:extLst>
          </p:cNvPr>
          <p:cNvSpPr txBox="1"/>
          <p:nvPr/>
        </p:nvSpPr>
        <p:spPr>
          <a:xfrm>
            <a:off x="1066800" y="1225891"/>
            <a:ext cx="394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강사 소개</a:t>
            </a:r>
            <a:endParaRPr lang="en-US" altLang="ko-KR" sz="60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" name="그림 개체 틀 17">
            <a:extLst>
              <a:ext uri="{FF2B5EF4-FFF2-40B4-BE49-F238E27FC236}">
                <a16:creationId xmlns:a16="http://schemas.microsoft.com/office/drawing/2014/main" id="{B9BFB459-D121-43DA-8984-9FA153C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68200" y="975552"/>
            <a:ext cx="5243193" cy="6741874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12" name="슬라이드 번호 개체 틀 20">
            <a:extLst>
              <a:ext uri="{FF2B5EF4-FFF2-40B4-BE49-F238E27FC236}">
                <a16:creationId xmlns:a16="http://schemas.microsoft.com/office/drawing/2014/main" id="{96C60D7C-1529-AB65-4F9E-E8FE460CFD64}"/>
              </a:ext>
            </a:extLst>
          </p:cNvPr>
          <p:cNvSpPr txBox="1">
            <a:spLocks/>
          </p:cNvSpPr>
          <p:nvPr/>
        </p:nvSpPr>
        <p:spPr>
          <a:xfrm>
            <a:off x="10984831" y="10153283"/>
            <a:ext cx="1692274" cy="153888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A1B0FB-D917-4C8C-928F-313BD683BF39}" type="slidenum">
              <a:rPr lang="en-US" altLang="ko-KR" smtClean="0"/>
              <a:pPr/>
              <a:t>3</a:t>
            </a:fld>
            <a:endParaRPr lang="ko-KR" dirty="0"/>
          </a:p>
        </p:txBody>
      </p:sp>
      <p:sp>
        <p:nvSpPr>
          <p:cNvPr id="13" name="내용 개체 틀 14">
            <a:extLst>
              <a:ext uri="{FF2B5EF4-FFF2-40B4-BE49-F238E27FC236}">
                <a16:creationId xmlns:a16="http://schemas.microsoft.com/office/drawing/2014/main" id="{3B84DD17-07C2-C585-1F93-C0E6EBAA2D76}"/>
              </a:ext>
            </a:extLst>
          </p:cNvPr>
          <p:cNvSpPr txBox="1">
            <a:spLocks/>
          </p:cNvSpPr>
          <p:nvPr/>
        </p:nvSpPr>
        <p:spPr>
          <a:xfrm>
            <a:off x="9753600" y="8343900"/>
            <a:ext cx="4572000" cy="2449584"/>
          </a:xfrm>
          <a:prstGeom prst="rect">
            <a:avLst/>
          </a:prstGeom>
        </p:spPr>
        <p:txBody>
          <a:bodyPr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광주과학기술원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국민대학교 강사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인공지능 회사 기획인력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런던대 데이터사이언스 석사</a:t>
            </a:r>
            <a:endParaRPr lang="en-US" altLang="ko-KR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b="1" dirty="0"/>
              <a:t>서울대학교 재료공학부 학사</a:t>
            </a:r>
            <a:endParaRPr lang="en-US" altLang="ko-KR" sz="1800" b="1" dirty="0"/>
          </a:p>
          <a:p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3190564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1" y="567034"/>
            <a:ext cx="394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강의게시판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766" y="2476500"/>
            <a:ext cx="15163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강의자료는 아래 </a:t>
            </a:r>
            <a:r>
              <a:rPr lang="en-US" altLang="ko-KR" sz="4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업로드하도록 하겠습니다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</a:t>
            </a: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 이메일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jaeminjjeong@kookmin.ac.kr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5D3A49-90B6-7394-D4B6-A24173274422}"/>
              </a:ext>
            </a:extLst>
          </p:cNvPr>
          <p:cNvSpPr txBox="1"/>
          <p:nvPr/>
        </p:nvSpPr>
        <p:spPr>
          <a:xfrm>
            <a:off x="12039600" y="73690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405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51791" y="4119634"/>
            <a:ext cx="8184419" cy="20906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1" y="567034"/>
            <a:ext cx="394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강의게시판</a:t>
            </a:r>
            <a:endParaRPr lang="en-US" altLang="ko-KR" sz="5400" b="1" dirty="0">
              <a:solidFill>
                <a:srgbClr val="3030A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766" y="2476500"/>
            <a:ext cx="15163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강의자료는 아래 </a:t>
            </a:r>
            <a:r>
              <a:rPr lang="en-US" altLang="ko-KR" sz="4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업로드하도록 하겠습니다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</a:t>
            </a: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강사 이메일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4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jaeminjjeong@kookmin.ac.kr</a:t>
            </a:r>
            <a:endParaRPr lang="en-US" altLang="ko-KR" sz="4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5D3A49-90B6-7394-D4B6-A24173274422}"/>
              </a:ext>
            </a:extLst>
          </p:cNvPr>
          <p:cNvSpPr txBox="1"/>
          <p:nvPr/>
        </p:nvSpPr>
        <p:spPr>
          <a:xfrm>
            <a:off x="12039600" y="73690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0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03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8133" y="1081204"/>
            <a:ext cx="1060887" cy="1039669"/>
            <a:chOff x="10098133" y="1081204"/>
            <a:chExt cx="1060887" cy="1039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30425" y="1081204"/>
            <a:ext cx="387256" cy="387256"/>
            <a:chOff x="2430425" y="1081204"/>
            <a:chExt cx="387256" cy="3872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0425" y="1081204"/>
              <a:ext cx="387256" cy="3872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722" y="8980329"/>
            <a:ext cx="1001703" cy="981669"/>
            <a:chOff x="1428722" y="8980329"/>
            <a:chExt cx="1001703" cy="981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22" y="8980329"/>
              <a:ext cx="1001703" cy="98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67" y="1992998"/>
            <a:ext cx="1769485" cy="1661090"/>
            <a:chOff x="854567" y="1992998"/>
            <a:chExt cx="1769485" cy="16610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3029" y="2257561"/>
              <a:ext cx="1098469" cy="1098469"/>
              <a:chOff x="1213029" y="2257561"/>
              <a:chExt cx="1098469" cy="1098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13029" y="2257561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5583" y="1992998"/>
              <a:ext cx="1098469" cy="1098469"/>
              <a:chOff x="1525583" y="1992998"/>
              <a:chExt cx="1098469" cy="10984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525583" y="1992998"/>
                <a:ext cx="1098469" cy="10984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54567" y="2555618"/>
              <a:ext cx="1098469" cy="1098469"/>
              <a:chOff x="854567" y="2555618"/>
              <a:chExt cx="1098469" cy="10984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54567" y="2555618"/>
                <a:ext cx="1098469" cy="10984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517921" y="5247666"/>
            <a:ext cx="719840" cy="1123429"/>
            <a:chOff x="13517921" y="5247666"/>
            <a:chExt cx="719840" cy="1123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23300" y="5541866"/>
              <a:ext cx="509081" cy="509081"/>
              <a:chOff x="13623300" y="5541866"/>
              <a:chExt cx="509081" cy="50908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3440000">
                <a:off x="13623300" y="5541866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23300" y="5353045"/>
              <a:ext cx="509081" cy="509081"/>
              <a:chOff x="13623300" y="5353045"/>
              <a:chExt cx="509081" cy="50908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3440000">
                <a:off x="13623300" y="5353045"/>
                <a:ext cx="509081" cy="50908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623300" y="5756633"/>
              <a:ext cx="509081" cy="509081"/>
              <a:chOff x="13623300" y="5756633"/>
              <a:chExt cx="509081" cy="50908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3440000">
                <a:off x="13623300" y="5756633"/>
                <a:ext cx="509081" cy="50908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869165" y="4248554"/>
            <a:ext cx="217697" cy="2721218"/>
            <a:chOff x="15869165" y="4248554"/>
            <a:chExt cx="217697" cy="2721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9165" y="4248554"/>
              <a:ext cx="217697" cy="2721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8555" y="7403525"/>
            <a:ext cx="266098" cy="3326228"/>
            <a:chOff x="16498555" y="7403525"/>
            <a:chExt cx="266098" cy="33262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98555" y="7403525"/>
              <a:ext cx="266098" cy="3326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0092" y="7756790"/>
            <a:ext cx="256302" cy="3203778"/>
            <a:chOff x="13080092" y="7756790"/>
            <a:chExt cx="256302" cy="32037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0092" y="7756790"/>
              <a:ext cx="256302" cy="3203778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7169861" y="3030232"/>
            <a:ext cx="394827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25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00600" y="7325903"/>
            <a:ext cx="99023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인공지능은 어디에 쓸 수 있나요</a:t>
            </a:r>
            <a:r>
              <a:rPr lang="en-US" altLang="ko-KR" sz="5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2249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인공지능은 도대체 어떻게 동작하나요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E77275D-86F4-E2E0-324A-06FB6579FEC4}"/>
              </a:ext>
            </a:extLst>
          </p:cNvPr>
          <p:cNvGrpSpPr/>
          <p:nvPr/>
        </p:nvGrpSpPr>
        <p:grpSpPr>
          <a:xfrm>
            <a:off x="13714329" y="3199569"/>
            <a:ext cx="1060887" cy="1039669"/>
            <a:chOff x="10098133" y="1081204"/>
            <a:chExt cx="1060887" cy="1039669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B5E0E9B-1A08-8B36-E07F-639532548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8133" y="1081204"/>
              <a:ext cx="1060887" cy="1039669"/>
            </a:xfrm>
            <a:prstGeom prst="rect">
              <a:avLst/>
            </a:prstGeom>
          </p:spPr>
        </p:pic>
      </p:grpSp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BB4ED46A-49B9-3FDF-2CF3-5138167F5BB6}"/>
              </a:ext>
            </a:extLst>
          </p:cNvPr>
          <p:cNvSpPr txBox="1">
            <a:spLocks/>
          </p:cNvSpPr>
          <p:nvPr/>
        </p:nvSpPr>
        <p:spPr>
          <a:xfrm>
            <a:off x="1085640" y="2186978"/>
            <a:ext cx="6185225" cy="6611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인공지능은 어떻게 동작하는가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0615" y="7470227"/>
            <a:ext cx="8068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Perceptron</a:t>
            </a: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이해하면 대충 </a:t>
            </a:r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Deep Learning</a:t>
            </a: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이나 다른 </a:t>
            </a:r>
            <a:r>
              <a:rPr lang="en-US" altLang="ko-KR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 </a:t>
            </a:r>
            <a:r>
              <a:rPr lang="ko-KR" altLang="en-US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모델이 어떻게 동작하는지 이해할 수 있다</a:t>
            </a:r>
            <a:r>
              <a:rPr lang="en-US" altLang="ko-KR" sz="2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406885" y="3631283"/>
            <a:ext cx="7356115" cy="167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676400" y="3759371"/>
            <a:ext cx="701040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“MULTI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LAYER PERCEPTRON”</a:t>
            </a:r>
          </a:p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인공지능의 기본단위인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Perceptron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살펴본다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26706" y="7048500"/>
            <a:ext cx="7356115" cy="167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stCxn id="27" idx="2"/>
            <a:endCxn id="30" idx="0"/>
          </p:cNvCxnSpPr>
          <p:nvPr/>
        </p:nvCxnSpPr>
        <p:spPr>
          <a:xfrm>
            <a:off x="5084943" y="5305733"/>
            <a:ext cx="19821" cy="1742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oogle Shape;172;p21">
            <a:extLst>
              <a:ext uri="{FF2B5EF4-FFF2-40B4-BE49-F238E27FC236}">
                <a16:creationId xmlns:a16="http://schemas.microsoft.com/office/drawing/2014/main" id="{E626145F-FCD8-CDD8-15BF-A0FF48439E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3600" y="1490364"/>
            <a:ext cx="7778908" cy="461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AEED3E-C276-3A85-8152-78C04D7B5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34458" r="16250" b="12963"/>
          <a:stretch/>
        </p:blipFill>
        <p:spPr>
          <a:xfrm>
            <a:off x="9148674" y="5917174"/>
            <a:ext cx="8495772" cy="436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7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1715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인공지능은 어디에 쓰이는가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BB4ED46A-49B9-3FDF-2CF3-5138167F5BB6}"/>
              </a:ext>
            </a:extLst>
          </p:cNvPr>
          <p:cNvSpPr txBox="1">
            <a:spLocks/>
          </p:cNvSpPr>
          <p:nvPr/>
        </p:nvSpPr>
        <p:spPr>
          <a:xfrm>
            <a:off x="1085640" y="2186978"/>
            <a:ext cx="6185225" cy="6611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분류 기술</a:t>
            </a:r>
            <a:endParaRPr lang="en-US" altLang="ko-KR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AD1CC-79F3-8C78-50BC-A4CBF4D4B42E}"/>
              </a:ext>
            </a:extLst>
          </p:cNvPr>
          <p:cNvSpPr txBox="1"/>
          <p:nvPr/>
        </p:nvSpPr>
        <p:spPr>
          <a:xfrm>
            <a:off x="12982574" y="7767749"/>
            <a:ext cx="9525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인공지능 이미지 인식 기술을 활용한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위험 알림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CCTV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38537-5A07-8088-8144-04D7A0738D24}"/>
              </a:ext>
            </a:extLst>
          </p:cNvPr>
          <p:cNvSpPr txBox="1"/>
          <p:nvPr/>
        </p:nvSpPr>
        <p:spPr>
          <a:xfrm>
            <a:off x="702366" y="7896905"/>
            <a:ext cx="1905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뱅킹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신원확인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67524-D808-E925-FC5D-BB888360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103507"/>
            <a:ext cx="4571999" cy="306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B7E6BF-F962-A8F2-0D85-4475A3AAD8E6}"/>
              </a:ext>
            </a:extLst>
          </p:cNvPr>
          <p:cNvSpPr txBox="1"/>
          <p:nvPr/>
        </p:nvSpPr>
        <p:spPr>
          <a:xfrm>
            <a:off x="664266" y="4350303"/>
            <a:ext cx="9837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 팩토리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 자동분류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13B288-1264-A8F1-3F79-FCB9FE44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067370"/>
            <a:ext cx="4600574" cy="306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5F7AAB-B2E5-E5AB-DB57-20E3146C30D1}"/>
              </a:ext>
            </a:extLst>
          </p:cNvPr>
          <p:cNvSpPr txBox="1"/>
          <p:nvPr/>
        </p:nvSpPr>
        <p:spPr>
          <a:xfrm>
            <a:off x="13258800" y="4406198"/>
            <a:ext cx="952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보안</a:t>
            </a:r>
            <a:r>
              <a:rPr lang="ko-KR" altLang="en-US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검색대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32" name="Picture 8" descr="CCTV 가 비추면...인공지능이 강력범죄 예측해 사회안전 책임진다 &lt; 보안·금융 &lt; AI Industry &lt; 기사본문 - 인공지능신문">
            <a:extLst>
              <a:ext uri="{FF2B5EF4-FFF2-40B4-BE49-F238E27FC236}">
                <a16:creationId xmlns:a16="http://schemas.microsoft.com/office/drawing/2014/main" id="{9EF42799-5A88-8CE5-D4BF-4F3DF7F8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9" y="6810124"/>
            <a:ext cx="4419599" cy="268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한성SMB솔루션, AI 얼굴인식 솔루션 '페이스미' 탑재 IP 카메라 공급 &lt; 기업 &lt; FOCUS &lt; 기사본문 - 인공지능신문">
            <a:extLst>
              <a:ext uri="{FF2B5EF4-FFF2-40B4-BE49-F238E27FC236}">
                <a16:creationId xmlns:a16="http://schemas.microsoft.com/office/drawing/2014/main" id="{034C8EE3-013F-5255-D544-87525ADB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6879598"/>
            <a:ext cx="4655895" cy="26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22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1715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인공지능은 어디에 쓰이는가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1511" y="2606017"/>
            <a:ext cx="5719354" cy="363736"/>
          </a:xfrm>
          <a:prstGeom prst="rect">
            <a:avLst/>
          </a:prstGeom>
          <a:solidFill>
            <a:srgbClr val="4B4B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푸드렌즈 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영양소</a:t>
            </a:r>
            <a:r>
              <a:rPr lang="en-US" altLang="ko-KR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다이어트 어플리케이션</a:t>
            </a:r>
            <a:endParaRPr lang="en-US" altLang="ko-KR" sz="20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사진: 두잉랩">
            <a:extLst>
              <a:ext uri="{FF2B5EF4-FFF2-40B4-BE49-F238E27FC236}">
                <a16:creationId xmlns:a16="http://schemas.microsoft.com/office/drawing/2014/main" id="{605E237A-CA93-CA7B-F1F3-8DEA04FC8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11" y="3276600"/>
            <a:ext cx="6506095" cy="51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노면파손 정보 수집을 위한 의미론적 분할 구조 예시">
            <a:extLst>
              <a:ext uri="{FF2B5EF4-FFF2-40B4-BE49-F238E27FC236}">
                <a16:creationId xmlns:a16="http://schemas.microsoft.com/office/drawing/2014/main" id="{605B54DC-751F-1038-6DB0-DE7CABF2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400" y="4948799"/>
            <a:ext cx="8742080" cy="516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B3AC0-6883-8893-6F85-FAAE31313515}"/>
              </a:ext>
            </a:extLst>
          </p:cNvPr>
          <p:cNvSpPr txBox="1"/>
          <p:nvPr/>
        </p:nvSpPr>
        <p:spPr>
          <a:xfrm>
            <a:off x="10060067" y="2471265"/>
            <a:ext cx="2756772" cy="433685"/>
          </a:xfrm>
          <a:prstGeom prst="rect">
            <a:avLst/>
          </a:prstGeom>
          <a:solidFill>
            <a:srgbClr val="4B4B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도로포장 파손 탐지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내용 개체 틀 3">
            <a:extLst>
              <a:ext uri="{FF2B5EF4-FFF2-40B4-BE49-F238E27FC236}">
                <a16:creationId xmlns:a16="http://schemas.microsoft.com/office/drawing/2014/main" id="{BB4ED46A-49B9-3FDF-2CF3-5138167F5BB6}"/>
              </a:ext>
            </a:extLst>
          </p:cNvPr>
          <p:cNvSpPr txBox="1">
            <a:spLocks/>
          </p:cNvSpPr>
          <p:nvPr/>
        </p:nvSpPr>
        <p:spPr>
          <a:xfrm>
            <a:off x="1085640" y="1829863"/>
            <a:ext cx="6185225" cy="6611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분류 기술</a:t>
            </a:r>
            <a:endParaRPr lang="en-US" altLang="ko-KR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Picture 2" descr="도로의 파손을 탐지하는 시스템">
            <a:extLst>
              <a:ext uri="{FF2B5EF4-FFF2-40B4-BE49-F238E27FC236}">
                <a16:creationId xmlns:a16="http://schemas.microsoft.com/office/drawing/2014/main" id="{F60DB4BD-C62E-77BE-BB40-9065FB92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107" y="3276600"/>
            <a:ext cx="7415893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5640" y="567034"/>
            <a:ext cx="1042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파이썬을 시작해 봅시다</a:t>
            </a:r>
            <a:r>
              <a:rPr lang="en-US" altLang="ko-KR" sz="5400" b="1" dirty="0">
                <a:solidFill>
                  <a:srgbClr val="3030A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3766" y="8757554"/>
            <a:ext cx="168998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JUPYTER NOTEBOOK (.</a:t>
            </a:r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ipynb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 실행할 수 있으면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이외 다른 스택을 사용하셔도 상관없어요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</a:t>
            </a: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설치참고영상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  <a:r>
              <a:rPr lang="en-US" altLang="ko-KR" sz="3200" b="0" i="0" u="none" strike="noStrike" dirty="0">
                <a:solidFill>
                  <a:srgbClr val="222222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  <a:hlinkClick r:id="rId3"/>
              </a:rPr>
              <a:t>https://tv.naver.com/v/29083725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3766" y="838199"/>
            <a:ext cx="563217" cy="381000"/>
            <a:chOff x="762000" y="3848100"/>
            <a:chExt cx="563217" cy="381000"/>
          </a:xfrm>
        </p:grpSpPr>
        <p:sp>
          <p:nvSpPr>
            <p:cNvPr id="5" name="갈매기형 수장 4"/>
            <p:cNvSpPr/>
            <p:nvPr/>
          </p:nvSpPr>
          <p:spPr>
            <a:xfrm>
              <a:off x="762000" y="3848100"/>
              <a:ext cx="381000" cy="381000"/>
            </a:xfrm>
            <a:prstGeom prst="chevron">
              <a:avLst/>
            </a:prstGeom>
            <a:gradFill flip="none" rotWithShape="1">
              <a:gsLst>
                <a:gs pos="44000">
                  <a:srgbClr val="3030A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990600" y="3848100"/>
              <a:ext cx="334617" cy="381000"/>
            </a:xfrm>
            <a:prstGeom prst="chevron">
              <a:avLst>
                <a:gd name="adj" fmla="val 54079"/>
              </a:avLst>
            </a:prstGeom>
            <a:gradFill flip="none" rotWithShape="1">
              <a:gsLst>
                <a:gs pos="37000">
                  <a:srgbClr val="4B4BC9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52B563-E9F8-A5AA-1663-CFEA9953D87D}"/>
              </a:ext>
            </a:extLst>
          </p:cNvPr>
          <p:cNvSpPr txBox="1"/>
          <p:nvPr/>
        </p:nvSpPr>
        <p:spPr>
          <a:xfrm>
            <a:off x="13258800" y="3429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강의게시판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https://github.com/dscoool/chungbuk</a:t>
            </a:r>
            <a:endParaRPr lang="en-US" altLang="ko-KR" sz="1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2D79823-BA4F-A92F-2B98-F1D84F00BFA0}"/>
              </a:ext>
            </a:extLst>
          </p:cNvPr>
          <p:cNvGraphicFramePr/>
          <p:nvPr/>
        </p:nvGraphicFramePr>
        <p:xfrm>
          <a:off x="473766" y="1638300"/>
          <a:ext cx="17509434" cy="6971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63358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1241</Words>
  <Application>Microsoft Office PowerPoint</Application>
  <PresentationFormat>Custom</PresentationFormat>
  <Paragraphs>221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나눔고딕</vt:lpstr>
      <vt:lpstr>G마켓 산스 TTF Medium</vt:lpstr>
      <vt:lpstr>맑은 고딕</vt:lpstr>
      <vt:lpstr>G마켓 산스 TTF Bold</vt:lpstr>
      <vt:lpstr>Arial</vt:lpstr>
      <vt:lpstr>맑은 고딕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정재민(교원-소프트웨어전공)</cp:lastModifiedBy>
  <cp:revision>38</cp:revision>
  <dcterms:created xsi:type="dcterms:W3CDTF">2022-05-27T16:02:50Z</dcterms:created>
  <dcterms:modified xsi:type="dcterms:W3CDTF">2023-01-12T05:45:21Z</dcterms:modified>
</cp:coreProperties>
</file>